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Light" charset="1" panose="00000400000000000000"/>
      <p:regular r:id="rId10"/>
    </p:embeddedFont>
    <p:embeddedFont>
      <p:font typeface="Montserrat Light Bold" charset="1" panose="00000800000000000000"/>
      <p:regular r:id="rId11"/>
    </p:embeddedFont>
    <p:embeddedFont>
      <p:font typeface="Montserrat Light Italics" charset="1" panose="00000400000000000000"/>
      <p:regular r:id="rId12"/>
    </p:embeddedFont>
    <p:embeddedFont>
      <p:font typeface="Montserrat Light Bold Italics" charset="1" panose="00000800000000000000"/>
      <p:regular r:id="rId13"/>
    </p:embeddedFont>
    <p:embeddedFont>
      <p:font typeface="Codec Pro ExtraBold" charset="1" panose="00000700000000000000"/>
      <p:regular r:id="rId14"/>
    </p:embeddedFont>
    <p:embeddedFont>
      <p:font typeface="Codec Pro ExtraBold Bold" charset="1" panose="00000900000000000000"/>
      <p:regular r:id="rId15"/>
    </p:embeddedFont>
    <p:embeddedFont>
      <p:font typeface="Open Sauce" charset="1" panose="00000500000000000000"/>
      <p:regular r:id="rId16"/>
    </p:embeddedFont>
    <p:embeddedFont>
      <p:font typeface="Open Sauce Bold" charset="1" panose="00000800000000000000"/>
      <p:regular r:id="rId17"/>
    </p:embeddedFont>
    <p:embeddedFont>
      <p:font typeface="Open Sauce Italics" charset="1" panose="00000500000000000000"/>
      <p:regular r:id="rId18"/>
    </p:embeddedFont>
    <p:embeddedFont>
      <p:font typeface="Open Sauce Bold Italics" charset="1" panose="00000800000000000000"/>
      <p:regular r:id="rId19"/>
    </p:embeddedFont>
    <p:embeddedFont>
      <p:font typeface="Open Sauce Light" charset="1" panose="00000400000000000000"/>
      <p:regular r:id="rId20"/>
    </p:embeddedFont>
    <p:embeddedFont>
      <p:font typeface="Open Sauce Light Italics" charset="1" panose="00000400000000000000"/>
      <p:regular r:id="rId21"/>
    </p:embeddedFont>
    <p:embeddedFont>
      <p:font typeface="Open Sauce Medium" charset="1" panose="00000600000000000000"/>
      <p:regular r:id="rId22"/>
    </p:embeddedFont>
    <p:embeddedFont>
      <p:font typeface="Open Sauce Medium Italics" charset="1" panose="00000600000000000000"/>
      <p:regular r:id="rId23"/>
    </p:embeddedFont>
    <p:embeddedFont>
      <p:font typeface="Open Sauce Semi-Bold" charset="1" panose="00000700000000000000"/>
      <p:regular r:id="rId24"/>
    </p:embeddedFont>
    <p:embeddedFont>
      <p:font typeface="Open Sauce Semi-Bold Italics" charset="1" panose="00000700000000000000"/>
      <p:regular r:id="rId25"/>
    </p:embeddedFont>
    <p:embeddedFont>
      <p:font typeface="Open Sauce Heavy" charset="1" panose="00000A00000000000000"/>
      <p:regular r:id="rId26"/>
    </p:embeddedFont>
    <p:embeddedFont>
      <p:font typeface="Open Sauce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27.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9.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jpeg" Type="http://schemas.openxmlformats.org/officeDocument/2006/relationships/image"/><Relationship Id="rId2" Target="../media/image11.pn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jpeg" Type="http://schemas.openxmlformats.org/officeDocument/2006/relationships/image"/><Relationship Id="rId9" Target="../media/image18.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20.jpeg" Type="http://schemas.openxmlformats.org/officeDocument/2006/relationships/image"/><Relationship Id="rId4" Target="../media/image21.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6288765" y="5573120"/>
            <a:ext cx="9845911" cy="4330252"/>
          </a:xfrm>
          <a:custGeom>
            <a:avLst/>
            <a:gdLst/>
            <a:ahLst/>
            <a:cxnLst/>
            <a:rect r="r" b="b" t="t" l="l"/>
            <a:pathLst>
              <a:path h="4330252" w="9845911">
                <a:moveTo>
                  <a:pt x="0" y="0"/>
                </a:moveTo>
                <a:lnTo>
                  <a:pt x="9845911" y="0"/>
                </a:lnTo>
                <a:lnTo>
                  <a:pt x="9845911" y="4330252"/>
                </a:lnTo>
                <a:lnTo>
                  <a:pt x="0" y="4330252"/>
                </a:lnTo>
                <a:lnTo>
                  <a:pt x="0" y="0"/>
                </a:lnTo>
                <a:close/>
              </a:path>
            </a:pathLst>
          </a:custGeom>
          <a:blipFill>
            <a:blip r:embed="rId2"/>
            <a:stretch>
              <a:fillRect l="0" t="0" r="0" b="0"/>
            </a:stretch>
          </a:blipFill>
        </p:spPr>
      </p:sp>
      <p:grpSp>
        <p:nvGrpSpPr>
          <p:cNvPr name="Group 3" id="3"/>
          <p:cNvGrpSpPr/>
          <p:nvPr/>
        </p:nvGrpSpPr>
        <p:grpSpPr>
          <a:xfrm rot="0">
            <a:off x="14173200" y="-207071"/>
            <a:ext cx="3086100" cy="11299900"/>
            <a:chOff x="0" y="0"/>
            <a:chExt cx="812800" cy="2976105"/>
          </a:xfrm>
        </p:grpSpPr>
        <p:sp>
          <p:nvSpPr>
            <p:cNvPr name="Freeform 4" id="4"/>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5" id="5"/>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6384715" y="9009597"/>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543050" y="-558218"/>
            <a:ext cx="3086100" cy="11299900"/>
            <a:chOff x="0" y="0"/>
            <a:chExt cx="812800" cy="2976105"/>
          </a:xfrm>
        </p:grpSpPr>
        <p:sp>
          <p:nvSpPr>
            <p:cNvPr name="Freeform 8" id="8"/>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9" id="9"/>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grpSp>
        <p:nvGrpSpPr>
          <p:cNvPr name="Group 10" id="10"/>
          <p:cNvGrpSpPr/>
          <p:nvPr/>
        </p:nvGrpSpPr>
        <p:grpSpPr>
          <a:xfrm rot="0">
            <a:off x="1227773" y="4163622"/>
            <a:ext cx="110236" cy="2818996"/>
            <a:chOff x="0" y="0"/>
            <a:chExt cx="26312" cy="672855"/>
          </a:xfrm>
        </p:grpSpPr>
        <p:sp>
          <p:nvSpPr>
            <p:cNvPr name="Freeform 11" id="11"/>
            <p:cNvSpPr/>
            <p:nvPr/>
          </p:nvSpPr>
          <p:spPr>
            <a:xfrm flipH="false" flipV="false" rot="0">
              <a:off x="0" y="0"/>
              <a:ext cx="26312" cy="672855"/>
            </a:xfrm>
            <a:custGeom>
              <a:avLst/>
              <a:gdLst/>
              <a:ahLst/>
              <a:cxnLst/>
              <a:rect r="r" b="b" t="t" l="l"/>
              <a:pathLst>
                <a:path h="672855" w="26312">
                  <a:moveTo>
                    <a:pt x="0" y="0"/>
                  </a:moveTo>
                  <a:lnTo>
                    <a:pt x="26312" y="0"/>
                  </a:lnTo>
                  <a:lnTo>
                    <a:pt x="26312" y="672855"/>
                  </a:lnTo>
                  <a:lnTo>
                    <a:pt x="0" y="672855"/>
                  </a:lnTo>
                  <a:close/>
                </a:path>
              </a:pathLst>
            </a:custGeom>
            <a:solidFill>
              <a:srgbClr val="FFFFFF"/>
            </a:solidFill>
          </p:spPr>
        </p:sp>
        <p:sp>
          <p:nvSpPr>
            <p:cNvPr name="TextBox 12" id="12"/>
            <p:cNvSpPr txBox="true"/>
            <p:nvPr/>
          </p:nvSpPr>
          <p:spPr>
            <a:xfrm>
              <a:off x="0" y="-19050"/>
              <a:ext cx="26312" cy="691905"/>
            </a:xfrm>
            <a:prstGeom prst="rect">
              <a:avLst/>
            </a:prstGeom>
          </p:spPr>
          <p:txBody>
            <a:bodyPr anchor="ctr" rtlCol="false" tIns="50800" lIns="50800" bIns="50800" rIns="50800"/>
            <a:lstStyle/>
            <a:p>
              <a:pPr algn="ctr">
                <a:lnSpc>
                  <a:spcPts val="2859"/>
                </a:lnSpc>
              </a:pPr>
            </a:p>
          </p:txBody>
        </p:sp>
      </p:grpSp>
      <p:sp>
        <p:nvSpPr>
          <p:cNvPr name="Freeform 13" id="13"/>
          <p:cNvSpPr/>
          <p:nvPr/>
        </p:nvSpPr>
        <p:spPr>
          <a:xfrm flipH="false" flipV="false" rot="0">
            <a:off x="-2777871" y="-207071"/>
            <a:ext cx="3806571" cy="2083232"/>
          </a:xfrm>
          <a:custGeom>
            <a:avLst/>
            <a:gdLst/>
            <a:ahLst/>
            <a:cxnLst/>
            <a:rect r="r" b="b" t="t" l="l"/>
            <a:pathLst>
              <a:path h="2083232" w="3806571">
                <a:moveTo>
                  <a:pt x="0" y="0"/>
                </a:moveTo>
                <a:lnTo>
                  <a:pt x="3806571" y="0"/>
                </a:lnTo>
                <a:lnTo>
                  <a:pt x="3806571"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2011837" y="5474864"/>
            <a:ext cx="8553855" cy="1507754"/>
          </a:xfrm>
          <a:prstGeom prst="rect">
            <a:avLst/>
          </a:prstGeom>
        </p:spPr>
        <p:txBody>
          <a:bodyPr anchor="t" rtlCol="false" tIns="0" lIns="0" bIns="0" rIns="0">
            <a:spAutoFit/>
          </a:bodyPr>
          <a:lstStyle/>
          <a:p>
            <a:pPr>
              <a:lnSpc>
                <a:spcPts val="4045"/>
              </a:lnSpc>
            </a:pPr>
            <a:r>
              <a:rPr lang="en-US" sz="2889" spc="144">
                <a:solidFill>
                  <a:srgbClr val="1C5739"/>
                </a:solidFill>
                <a:latin typeface="Open Sauce Bold"/>
              </a:rPr>
              <a:t>Presented by : </a:t>
            </a:r>
          </a:p>
          <a:p>
            <a:pPr>
              <a:lnSpc>
                <a:spcPts val="4045"/>
              </a:lnSpc>
            </a:pPr>
            <a:r>
              <a:rPr lang="en-US" sz="2889" spc="144">
                <a:solidFill>
                  <a:srgbClr val="1C5739"/>
                </a:solidFill>
                <a:latin typeface="Open Sauce Bold"/>
              </a:rPr>
              <a:t>Rachman Wahyu Kurniawan S.H</a:t>
            </a:r>
          </a:p>
          <a:p>
            <a:pPr>
              <a:lnSpc>
                <a:spcPts val="4045"/>
              </a:lnSpc>
            </a:pPr>
          </a:p>
        </p:txBody>
      </p:sp>
      <p:sp>
        <p:nvSpPr>
          <p:cNvPr name="TextBox 15" id="15"/>
          <p:cNvSpPr txBox="true"/>
          <p:nvPr/>
        </p:nvSpPr>
        <p:spPr>
          <a:xfrm rot="0">
            <a:off x="2011837" y="1915429"/>
            <a:ext cx="14264325" cy="4563060"/>
          </a:xfrm>
          <a:prstGeom prst="rect">
            <a:avLst/>
          </a:prstGeom>
        </p:spPr>
        <p:txBody>
          <a:bodyPr anchor="t" rtlCol="false" tIns="0" lIns="0" bIns="0" rIns="0">
            <a:spAutoFit/>
          </a:bodyPr>
          <a:lstStyle/>
          <a:p>
            <a:pPr>
              <a:lnSpc>
                <a:spcPts val="8622"/>
              </a:lnSpc>
            </a:pPr>
            <a:r>
              <a:rPr lang="en-US" sz="8981">
                <a:solidFill>
                  <a:srgbClr val="1C5739"/>
                </a:solidFill>
                <a:latin typeface="Codec Pro ExtraBold"/>
              </a:rPr>
              <a:t>KIAT SUKSES MENGHADAPI WAWANCARA KERJA</a:t>
            </a:r>
          </a:p>
          <a:p>
            <a:pPr>
              <a:lnSpc>
                <a:spcPts val="8622"/>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a:grpSpLocks noChangeAspect="true"/>
          </p:cNvGrpSpPr>
          <p:nvPr/>
        </p:nvGrpSpPr>
        <p:grpSpPr>
          <a:xfrm rot="0">
            <a:off x="9684427" y="0"/>
            <a:ext cx="8603573" cy="10287000"/>
            <a:chOff x="0" y="0"/>
            <a:chExt cx="8603361" cy="10286746"/>
          </a:xfrm>
        </p:grpSpPr>
        <p:sp>
          <p:nvSpPr>
            <p:cNvPr name="Freeform 4" id="4"/>
            <p:cNvSpPr/>
            <p:nvPr/>
          </p:nvSpPr>
          <p:spPr>
            <a:xfrm flipH="false" flipV="false" rot="0">
              <a:off x="-2794" y="-128"/>
              <a:ext cx="8606155" cy="10286874"/>
            </a:xfrm>
            <a:custGeom>
              <a:avLst/>
              <a:gdLst/>
              <a:ahLst/>
              <a:cxnLst/>
              <a:rect r="r" b="b" t="t" l="l"/>
              <a:pathLst>
                <a:path h="10286874" w="8606155">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3"/>
              <a:stretch>
                <a:fillRect l="-34564" t="0" r="-44786" b="0"/>
              </a:stretch>
            </a:blipFill>
          </p:spPr>
        </p:sp>
      </p:grpSp>
      <p:grpSp>
        <p:nvGrpSpPr>
          <p:cNvPr name="Group 5" id="5"/>
          <p:cNvGrpSpPr/>
          <p:nvPr/>
        </p:nvGrpSpPr>
        <p:grpSpPr>
          <a:xfrm rot="826432">
            <a:off x="-18353104" y="-3567159"/>
            <a:ext cx="21026341" cy="12831921"/>
            <a:chOff x="0" y="0"/>
            <a:chExt cx="5537802" cy="3379601"/>
          </a:xfrm>
        </p:grpSpPr>
        <p:sp>
          <p:nvSpPr>
            <p:cNvPr name="Freeform 6" id="6"/>
            <p:cNvSpPr/>
            <p:nvPr/>
          </p:nvSpPr>
          <p:spPr>
            <a:xfrm flipH="false" flipV="false" rot="0">
              <a:off x="0" y="0"/>
              <a:ext cx="5537802" cy="3379601"/>
            </a:xfrm>
            <a:custGeom>
              <a:avLst/>
              <a:gdLst/>
              <a:ahLst/>
              <a:cxnLst/>
              <a:rect r="r" b="b" t="t" l="l"/>
              <a:pathLst>
                <a:path h="3379601" w="5537802">
                  <a:moveTo>
                    <a:pt x="0" y="0"/>
                  </a:moveTo>
                  <a:lnTo>
                    <a:pt x="5537802" y="0"/>
                  </a:lnTo>
                  <a:lnTo>
                    <a:pt x="5537802" y="3379601"/>
                  </a:lnTo>
                  <a:lnTo>
                    <a:pt x="0" y="3379601"/>
                  </a:lnTo>
                  <a:close/>
                </a:path>
              </a:pathLst>
            </a:custGeom>
            <a:solidFill>
              <a:srgbClr val="1C5739"/>
            </a:solidFill>
          </p:spPr>
        </p:sp>
        <p:sp>
          <p:nvSpPr>
            <p:cNvPr name="TextBox 7" id="7"/>
            <p:cNvSpPr txBox="true"/>
            <p:nvPr/>
          </p:nvSpPr>
          <p:spPr>
            <a:xfrm>
              <a:off x="0" y="-19050"/>
              <a:ext cx="5537802" cy="3398651"/>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773821">
            <a:off x="10036024" y="4365564"/>
            <a:ext cx="313833" cy="8482349"/>
            <a:chOff x="0" y="0"/>
            <a:chExt cx="82656" cy="2234034"/>
          </a:xfrm>
        </p:grpSpPr>
        <p:sp>
          <p:nvSpPr>
            <p:cNvPr name="Freeform 9" id="9"/>
            <p:cNvSpPr/>
            <p:nvPr/>
          </p:nvSpPr>
          <p:spPr>
            <a:xfrm flipH="false" flipV="false" rot="0">
              <a:off x="0" y="0"/>
              <a:ext cx="82656" cy="2234034"/>
            </a:xfrm>
            <a:custGeom>
              <a:avLst/>
              <a:gdLst/>
              <a:ahLst/>
              <a:cxnLst/>
              <a:rect r="r" b="b" t="t" l="l"/>
              <a:pathLst>
                <a:path h="2234034" w="82656">
                  <a:moveTo>
                    <a:pt x="0" y="0"/>
                  </a:moveTo>
                  <a:lnTo>
                    <a:pt x="82656" y="0"/>
                  </a:lnTo>
                  <a:lnTo>
                    <a:pt x="82656" y="2234034"/>
                  </a:lnTo>
                  <a:lnTo>
                    <a:pt x="0" y="2234034"/>
                  </a:lnTo>
                  <a:close/>
                </a:path>
              </a:pathLst>
            </a:custGeom>
            <a:solidFill>
              <a:srgbClr val="1C5739"/>
            </a:solidFill>
          </p:spPr>
        </p:sp>
        <p:sp>
          <p:nvSpPr>
            <p:cNvPr name="TextBox 10" id="10"/>
            <p:cNvSpPr txBox="true"/>
            <p:nvPr/>
          </p:nvSpPr>
          <p:spPr>
            <a:xfrm>
              <a:off x="0" y="-19050"/>
              <a:ext cx="82656" cy="2253084"/>
            </a:xfrm>
            <a:prstGeom prst="rect">
              <a:avLst/>
            </a:prstGeom>
          </p:spPr>
          <p:txBody>
            <a:bodyPr anchor="ctr" rtlCol="false" tIns="50800" lIns="50800" bIns="50800" rIns="50800"/>
            <a:lstStyle/>
            <a:p>
              <a:pPr algn="ctr">
                <a:lnSpc>
                  <a:spcPts val="2859"/>
                </a:lnSpc>
              </a:pPr>
            </a:p>
          </p:txBody>
        </p:sp>
      </p:grpSp>
      <p:grpSp>
        <p:nvGrpSpPr>
          <p:cNvPr name="Group 11" id="11"/>
          <p:cNvGrpSpPr/>
          <p:nvPr/>
        </p:nvGrpSpPr>
        <p:grpSpPr>
          <a:xfrm rot="773821">
            <a:off x="3741572" y="-4834013"/>
            <a:ext cx="313833" cy="8482349"/>
            <a:chOff x="0" y="0"/>
            <a:chExt cx="82656" cy="2234034"/>
          </a:xfrm>
        </p:grpSpPr>
        <p:sp>
          <p:nvSpPr>
            <p:cNvPr name="Freeform 12" id="12"/>
            <p:cNvSpPr/>
            <p:nvPr/>
          </p:nvSpPr>
          <p:spPr>
            <a:xfrm flipH="false" flipV="false" rot="0">
              <a:off x="0" y="0"/>
              <a:ext cx="82656" cy="2234034"/>
            </a:xfrm>
            <a:custGeom>
              <a:avLst/>
              <a:gdLst/>
              <a:ahLst/>
              <a:cxnLst/>
              <a:rect r="r" b="b" t="t" l="l"/>
              <a:pathLst>
                <a:path h="2234034" w="82656">
                  <a:moveTo>
                    <a:pt x="0" y="0"/>
                  </a:moveTo>
                  <a:lnTo>
                    <a:pt x="82656" y="0"/>
                  </a:lnTo>
                  <a:lnTo>
                    <a:pt x="82656" y="2234034"/>
                  </a:lnTo>
                  <a:lnTo>
                    <a:pt x="0" y="2234034"/>
                  </a:lnTo>
                  <a:close/>
                </a:path>
              </a:pathLst>
            </a:custGeom>
            <a:solidFill>
              <a:srgbClr val="397D5A"/>
            </a:solidFill>
          </p:spPr>
        </p:sp>
        <p:sp>
          <p:nvSpPr>
            <p:cNvPr name="TextBox 13" id="13"/>
            <p:cNvSpPr txBox="true"/>
            <p:nvPr/>
          </p:nvSpPr>
          <p:spPr>
            <a:xfrm>
              <a:off x="0" y="-19050"/>
              <a:ext cx="82656" cy="2253084"/>
            </a:xfrm>
            <a:prstGeom prst="rect">
              <a:avLst/>
            </a:prstGeom>
          </p:spPr>
          <p:txBody>
            <a:bodyPr anchor="ctr" rtlCol="false" tIns="50800" lIns="50800" bIns="50800" rIns="50800"/>
            <a:lstStyle/>
            <a:p>
              <a:pPr algn="ctr">
                <a:lnSpc>
                  <a:spcPts val="2859"/>
                </a:lnSpc>
              </a:pPr>
            </a:p>
          </p:txBody>
        </p:sp>
      </p:grpSp>
      <p:sp>
        <p:nvSpPr>
          <p:cNvPr name="TextBox 14" id="14"/>
          <p:cNvSpPr txBox="true"/>
          <p:nvPr/>
        </p:nvSpPr>
        <p:spPr>
          <a:xfrm rot="0">
            <a:off x="3463770" y="3841177"/>
            <a:ext cx="6503831" cy="3228058"/>
          </a:xfrm>
          <a:prstGeom prst="rect">
            <a:avLst/>
          </a:prstGeom>
        </p:spPr>
        <p:txBody>
          <a:bodyPr anchor="t" rtlCol="false" tIns="0" lIns="0" bIns="0" rIns="0">
            <a:spAutoFit/>
          </a:bodyPr>
          <a:lstStyle/>
          <a:p>
            <a:pPr algn="ctr" marL="0" indent="0" lvl="0">
              <a:lnSpc>
                <a:spcPts val="11600"/>
              </a:lnSpc>
            </a:pPr>
            <a:r>
              <a:rPr lang="en-US" sz="12473" spc="1347">
                <a:solidFill>
                  <a:srgbClr val="231F20"/>
                </a:solidFill>
                <a:latin typeface="Codec Pro ExtraBold"/>
              </a:rPr>
              <a:t>THANK YOU</a:t>
            </a:r>
          </a:p>
        </p:txBody>
      </p:sp>
      <p:sp>
        <p:nvSpPr>
          <p:cNvPr name="TextBox 15" id="15"/>
          <p:cNvSpPr txBox="true"/>
          <p:nvPr/>
        </p:nvSpPr>
        <p:spPr>
          <a:xfrm rot="0">
            <a:off x="3898489" y="7012085"/>
            <a:ext cx="5857379" cy="447347"/>
          </a:xfrm>
          <a:prstGeom prst="rect">
            <a:avLst/>
          </a:prstGeom>
        </p:spPr>
        <p:txBody>
          <a:bodyPr anchor="t" rtlCol="false" tIns="0" lIns="0" bIns="0" rIns="0">
            <a:spAutoFit/>
          </a:bodyPr>
          <a:lstStyle/>
          <a:p>
            <a:pPr>
              <a:lnSpc>
                <a:spcPts val="3468"/>
              </a:lnSpc>
            </a:pPr>
            <a:r>
              <a:rPr lang="en-US" sz="2477">
                <a:solidFill>
                  <a:srgbClr val="000000"/>
                </a:solidFill>
                <a:latin typeface="Montserrat Light Bold"/>
              </a:rPr>
              <a:t>Rachman Wahyu Kurniawan S.H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TextBox 3" id="3"/>
          <p:cNvSpPr txBox="true"/>
          <p:nvPr/>
        </p:nvSpPr>
        <p:spPr>
          <a:xfrm rot="0">
            <a:off x="3602205" y="3374425"/>
            <a:ext cx="11083591" cy="1974554"/>
          </a:xfrm>
          <a:prstGeom prst="rect">
            <a:avLst/>
          </a:prstGeom>
        </p:spPr>
        <p:txBody>
          <a:bodyPr anchor="t" rtlCol="false" tIns="0" lIns="0" bIns="0" rIns="0">
            <a:spAutoFit/>
          </a:bodyPr>
          <a:lstStyle/>
          <a:p>
            <a:pPr algn="ctr">
              <a:lnSpc>
                <a:spcPts val="14776"/>
              </a:lnSpc>
            </a:pPr>
            <a:r>
              <a:rPr lang="en-US" sz="10707" spc="1049">
                <a:solidFill>
                  <a:srgbClr val="FFFFFF"/>
                </a:solidFill>
                <a:latin typeface="Codec Pro ExtraBold"/>
              </a:rPr>
              <a:t>WAWANCARA</a:t>
            </a:r>
          </a:p>
        </p:txBody>
      </p:sp>
      <p:sp>
        <p:nvSpPr>
          <p:cNvPr name="TextBox 4" id="4"/>
          <p:cNvSpPr txBox="true"/>
          <p:nvPr/>
        </p:nvSpPr>
        <p:spPr>
          <a:xfrm rot="0">
            <a:off x="1320113" y="5291830"/>
            <a:ext cx="15939187" cy="3187695"/>
          </a:xfrm>
          <a:prstGeom prst="rect">
            <a:avLst/>
          </a:prstGeom>
        </p:spPr>
        <p:txBody>
          <a:bodyPr anchor="t" rtlCol="false" tIns="0" lIns="0" bIns="0" rIns="0">
            <a:spAutoFit/>
          </a:bodyPr>
          <a:lstStyle/>
          <a:p>
            <a:pPr algn="just">
              <a:lnSpc>
                <a:spcPts val="4216"/>
              </a:lnSpc>
            </a:pPr>
            <a:r>
              <a:rPr lang="en-US" sz="3055" spc="299">
                <a:solidFill>
                  <a:srgbClr val="F5FFF5"/>
                </a:solidFill>
                <a:latin typeface="Open Sauce"/>
              </a:rPr>
              <a:t>merupakan salah satu proses penentu diterima atau tidaknya kita dalam melamar pekerjaan. Banyak pelamar yang gagal dalam mendapatkan pekerjaan bukan karena kurangnya kemampuan yang dimiliki tetapi karena mengabaikan hal-hal penting yang harus dilakukan saat menghadapi wawancara.</a:t>
            </a:r>
          </a:p>
          <a:p>
            <a:pPr algn="just">
              <a:lnSpc>
                <a:spcPts val="4216"/>
              </a:lnSpc>
            </a:pPr>
          </a:p>
        </p:txBody>
      </p:sp>
      <p:sp>
        <p:nvSpPr>
          <p:cNvPr name="Freeform 5" id="5"/>
          <p:cNvSpPr/>
          <p:nvPr/>
        </p:nvSpPr>
        <p:spPr>
          <a:xfrm flipH="true" flipV="true" rot="0">
            <a:off x="-3801253" y="0"/>
            <a:ext cx="7602505" cy="6745495"/>
          </a:xfrm>
          <a:custGeom>
            <a:avLst/>
            <a:gdLst/>
            <a:ahLst/>
            <a:cxnLst/>
            <a:rect r="r" b="b" t="t" l="l"/>
            <a:pathLst>
              <a:path h="6745495" w="760250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0">
            <a:off x="15573410" y="4084836"/>
            <a:ext cx="7602505" cy="6745495"/>
          </a:xfrm>
          <a:custGeom>
            <a:avLst/>
            <a:gdLst/>
            <a:ahLst/>
            <a:cxnLst/>
            <a:rect r="r" b="b" t="t" l="l"/>
            <a:pathLst>
              <a:path h="6745495" w="7602505">
                <a:moveTo>
                  <a:pt x="7602505" y="0"/>
                </a:moveTo>
                <a:lnTo>
                  <a:pt x="0" y="0"/>
                </a:lnTo>
                <a:lnTo>
                  <a:pt x="0" y="6745495"/>
                </a:lnTo>
                <a:lnTo>
                  <a:pt x="7602505" y="6745495"/>
                </a:lnTo>
                <a:lnTo>
                  <a:pt x="7602505"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3112384" y="3430835"/>
            <a:ext cx="1400485" cy="6107900"/>
            <a:chOff x="0" y="0"/>
            <a:chExt cx="368852" cy="1608665"/>
          </a:xfrm>
        </p:grpSpPr>
        <p:sp>
          <p:nvSpPr>
            <p:cNvPr name="Freeform 3" id="3"/>
            <p:cNvSpPr/>
            <p:nvPr/>
          </p:nvSpPr>
          <p:spPr>
            <a:xfrm flipH="false" flipV="false" rot="0">
              <a:off x="0" y="0"/>
              <a:ext cx="368852" cy="1608665"/>
            </a:xfrm>
            <a:custGeom>
              <a:avLst/>
              <a:gdLst/>
              <a:ahLst/>
              <a:cxnLst/>
              <a:rect r="r" b="b" t="t" l="l"/>
              <a:pathLst>
                <a:path h="1608665" w="368852">
                  <a:moveTo>
                    <a:pt x="0" y="0"/>
                  </a:moveTo>
                  <a:lnTo>
                    <a:pt x="368852" y="0"/>
                  </a:lnTo>
                  <a:lnTo>
                    <a:pt x="368852" y="1608665"/>
                  </a:lnTo>
                  <a:lnTo>
                    <a:pt x="0" y="1608665"/>
                  </a:lnTo>
                  <a:close/>
                </a:path>
              </a:pathLst>
            </a:custGeom>
            <a:solidFill>
              <a:srgbClr val="1C5739"/>
            </a:solidFill>
            <a:ln cap="sq">
              <a:noFill/>
              <a:prstDash val="solid"/>
              <a:miter/>
            </a:ln>
          </p:spPr>
        </p:sp>
        <p:sp>
          <p:nvSpPr>
            <p:cNvPr name="TextBox 4" id="4"/>
            <p:cNvSpPr txBox="true"/>
            <p:nvPr/>
          </p:nvSpPr>
          <p:spPr>
            <a:xfrm>
              <a:off x="0" y="-19050"/>
              <a:ext cx="368852" cy="1627715"/>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543050" y="-558218"/>
            <a:ext cx="3086100" cy="11299900"/>
            <a:chOff x="0" y="0"/>
            <a:chExt cx="812800" cy="2976105"/>
          </a:xfrm>
        </p:grpSpPr>
        <p:sp>
          <p:nvSpPr>
            <p:cNvPr name="Freeform 6" id="6"/>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7" id="7"/>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2193216" y="1415447"/>
            <a:ext cx="5408984" cy="7979428"/>
            <a:chOff x="0" y="0"/>
            <a:chExt cx="1424588" cy="2101578"/>
          </a:xfrm>
        </p:grpSpPr>
        <p:sp>
          <p:nvSpPr>
            <p:cNvPr name="Freeform 9" id="9"/>
            <p:cNvSpPr/>
            <p:nvPr/>
          </p:nvSpPr>
          <p:spPr>
            <a:xfrm flipH="false" flipV="false" rot="0">
              <a:off x="0" y="0"/>
              <a:ext cx="1424588" cy="2101578"/>
            </a:xfrm>
            <a:custGeom>
              <a:avLst/>
              <a:gdLst/>
              <a:ahLst/>
              <a:cxnLst/>
              <a:rect r="r" b="b" t="t" l="l"/>
              <a:pathLst>
                <a:path h="2101578" w="1424588">
                  <a:moveTo>
                    <a:pt x="0" y="0"/>
                  </a:moveTo>
                  <a:lnTo>
                    <a:pt x="1424588" y="0"/>
                  </a:lnTo>
                  <a:lnTo>
                    <a:pt x="1424588" y="2101578"/>
                  </a:lnTo>
                  <a:lnTo>
                    <a:pt x="0" y="2101578"/>
                  </a:lnTo>
                  <a:close/>
                </a:path>
              </a:pathLst>
            </a:custGeom>
            <a:solidFill>
              <a:srgbClr val="1C5739"/>
            </a:solidFill>
          </p:spPr>
        </p:sp>
        <p:sp>
          <p:nvSpPr>
            <p:cNvPr name="TextBox 10" id="10"/>
            <p:cNvSpPr txBox="true"/>
            <p:nvPr/>
          </p:nvSpPr>
          <p:spPr>
            <a:xfrm>
              <a:off x="0" y="-19050"/>
              <a:ext cx="1424588" cy="2120628"/>
            </a:xfrm>
            <a:prstGeom prst="rect">
              <a:avLst/>
            </a:prstGeom>
          </p:spPr>
          <p:txBody>
            <a:bodyPr anchor="ctr" rtlCol="false" tIns="50800" lIns="50800" bIns="50800" rIns="50800"/>
            <a:lstStyle/>
            <a:p>
              <a:pPr algn="ctr">
                <a:lnSpc>
                  <a:spcPts val="2859"/>
                </a:lnSpc>
              </a:pPr>
            </a:p>
          </p:txBody>
        </p:sp>
      </p:grpSp>
      <p:sp>
        <p:nvSpPr>
          <p:cNvPr name="Freeform 11" id="11"/>
          <p:cNvSpPr/>
          <p:nvPr/>
        </p:nvSpPr>
        <p:spPr>
          <a:xfrm flipH="false" flipV="false" rot="0">
            <a:off x="15698915" y="8697813"/>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1772900" y="1028700"/>
            <a:ext cx="5486400" cy="7980897"/>
          </a:xfrm>
          <a:custGeom>
            <a:avLst/>
            <a:gdLst/>
            <a:ahLst/>
            <a:cxnLst/>
            <a:rect r="r" b="b" t="t" l="l"/>
            <a:pathLst>
              <a:path h="7980897" w="5486400">
                <a:moveTo>
                  <a:pt x="0" y="0"/>
                </a:moveTo>
                <a:lnTo>
                  <a:pt x="5486400" y="0"/>
                </a:lnTo>
                <a:lnTo>
                  <a:pt x="5486400" y="7980897"/>
                </a:lnTo>
                <a:lnTo>
                  <a:pt x="0" y="7980897"/>
                </a:lnTo>
                <a:lnTo>
                  <a:pt x="0" y="0"/>
                </a:lnTo>
                <a:close/>
              </a:path>
            </a:pathLst>
          </a:custGeom>
          <a:blipFill>
            <a:blip r:embed="rId4"/>
            <a:stretch>
              <a:fillRect l="0" t="0" r="0" b="-3116"/>
            </a:stretch>
          </a:blipFill>
        </p:spPr>
      </p:sp>
      <p:sp>
        <p:nvSpPr>
          <p:cNvPr name="TextBox 13" id="13"/>
          <p:cNvSpPr txBox="true"/>
          <p:nvPr/>
        </p:nvSpPr>
        <p:spPr>
          <a:xfrm rot="0">
            <a:off x="1766199" y="338079"/>
            <a:ext cx="10203868" cy="1700734"/>
          </a:xfrm>
          <a:prstGeom prst="rect">
            <a:avLst/>
          </a:prstGeom>
        </p:spPr>
        <p:txBody>
          <a:bodyPr anchor="t" rtlCol="false" tIns="0" lIns="0" bIns="0" rIns="0">
            <a:spAutoFit/>
          </a:bodyPr>
          <a:lstStyle/>
          <a:p>
            <a:pPr>
              <a:lnSpc>
                <a:spcPts val="6581"/>
              </a:lnSpc>
            </a:pPr>
            <a:r>
              <a:rPr lang="en-US" sz="4768" spc="467">
                <a:solidFill>
                  <a:srgbClr val="231F20"/>
                </a:solidFill>
                <a:latin typeface="Codec Pro ExtraBold"/>
              </a:rPr>
              <a:t>Hal yang harus diperhatikan saat akan wawancara </a:t>
            </a:r>
          </a:p>
        </p:txBody>
      </p:sp>
      <p:sp>
        <p:nvSpPr>
          <p:cNvPr name="TextBox 14" id="14"/>
          <p:cNvSpPr txBox="true"/>
          <p:nvPr/>
        </p:nvSpPr>
        <p:spPr>
          <a:xfrm rot="0">
            <a:off x="3344018" y="3609086"/>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Italics"/>
              </a:rPr>
              <a:t>01</a:t>
            </a:r>
          </a:p>
        </p:txBody>
      </p:sp>
      <p:sp>
        <p:nvSpPr>
          <p:cNvPr name="TextBox 15" id="15"/>
          <p:cNvSpPr txBox="true"/>
          <p:nvPr/>
        </p:nvSpPr>
        <p:spPr>
          <a:xfrm rot="0">
            <a:off x="4800869" y="3481939"/>
            <a:ext cx="5790503" cy="1294848"/>
          </a:xfrm>
          <a:prstGeom prst="rect">
            <a:avLst/>
          </a:prstGeom>
        </p:spPr>
        <p:txBody>
          <a:bodyPr anchor="t" rtlCol="false" tIns="0" lIns="0" bIns="0" rIns="0">
            <a:spAutoFit/>
          </a:bodyPr>
          <a:lstStyle/>
          <a:p>
            <a:pPr>
              <a:lnSpc>
                <a:spcPts val="3483"/>
              </a:lnSpc>
            </a:pPr>
            <a:r>
              <a:rPr lang="en-US" sz="2524" spc="247">
                <a:solidFill>
                  <a:srgbClr val="231F20"/>
                </a:solidFill>
                <a:latin typeface="Open Sauce"/>
              </a:rPr>
              <a:t>Persiapan Siapkan berkas lamaran. </a:t>
            </a:r>
          </a:p>
          <a:p>
            <a:pPr>
              <a:lnSpc>
                <a:spcPts val="3483"/>
              </a:lnSpc>
            </a:pPr>
          </a:p>
        </p:txBody>
      </p:sp>
      <p:sp>
        <p:nvSpPr>
          <p:cNvPr name="TextBox 16" id="16"/>
          <p:cNvSpPr txBox="true"/>
          <p:nvPr/>
        </p:nvSpPr>
        <p:spPr>
          <a:xfrm rot="0">
            <a:off x="4800869" y="4594827"/>
            <a:ext cx="6175145" cy="4800048"/>
          </a:xfrm>
          <a:prstGeom prst="rect">
            <a:avLst/>
          </a:prstGeom>
        </p:spPr>
        <p:txBody>
          <a:bodyPr anchor="t" rtlCol="false" tIns="0" lIns="0" bIns="0" rIns="0">
            <a:spAutoFit/>
          </a:bodyPr>
          <a:lstStyle/>
          <a:p>
            <a:pPr>
              <a:lnSpc>
                <a:spcPts val="3483"/>
              </a:lnSpc>
            </a:pPr>
            <a:r>
              <a:rPr lang="en-US" sz="2524" spc="247">
                <a:solidFill>
                  <a:srgbClr val="231F20"/>
                </a:solidFill>
                <a:latin typeface="Open Sauce"/>
              </a:rPr>
              <a:t>Adapun berkas tersebut yaitu : </a:t>
            </a:r>
          </a:p>
          <a:p>
            <a:pPr marL="544960" indent="-272480" lvl="1">
              <a:lnSpc>
                <a:spcPts val="3483"/>
              </a:lnSpc>
              <a:buFont typeface="Arial"/>
              <a:buChar char="•"/>
            </a:pPr>
            <a:r>
              <a:rPr lang="en-US" sz="2524" spc="247">
                <a:solidFill>
                  <a:srgbClr val="231F20"/>
                </a:solidFill>
                <a:latin typeface="Open Sauce"/>
              </a:rPr>
              <a:t>Surat lamaran</a:t>
            </a:r>
          </a:p>
          <a:p>
            <a:pPr marL="544960" indent="-272480" lvl="1">
              <a:lnSpc>
                <a:spcPts val="3483"/>
              </a:lnSpc>
              <a:buFont typeface="Arial"/>
              <a:buChar char="•"/>
            </a:pPr>
            <a:r>
              <a:rPr lang="en-US" sz="2524" spc="247">
                <a:solidFill>
                  <a:srgbClr val="231F20"/>
                </a:solidFill>
                <a:latin typeface="Open Sauce"/>
              </a:rPr>
              <a:t>CV (persiapkan CV dengan baik yang bisa menggambarkan kelebihan Anda dan disesuaikan dengan posisi yang ingin anda lamar)</a:t>
            </a:r>
          </a:p>
          <a:p>
            <a:pPr marL="544960" indent="-272480" lvl="1">
              <a:lnSpc>
                <a:spcPts val="3483"/>
              </a:lnSpc>
              <a:buFont typeface="Arial"/>
              <a:buChar char="•"/>
            </a:pPr>
            <a:r>
              <a:rPr lang="en-US" sz="2524" spc="247">
                <a:solidFill>
                  <a:srgbClr val="231F20"/>
                </a:solidFill>
                <a:latin typeface="Open Sauce"/>
              </a:rPr>
              <a:t>Pas foto</a:t>
            </a:r>
          </a:p>
          <a:p>
            <a:pPr marL="544960" indent="-272480" lvl="1">
              <a:lnSpc>
                <a:spcPts val="3483"/>
              </a:lnSpc>
              <a:buFont typeface="Arial"/>
              <a:buChar char="•"/>
            </a:pPr>
            <a:r>
              <a:rPr lang="en-US" sz="2524" spc="247">
                <a:solidFill>
                  <a:srgbClr val="231F20"/>
                </a:solidFill>
                <a:latin typeface="Open Sauce"/>
              </a:rPr>
              <a:t>Fotocopy KTP, Ijazah terakhir, sertifikat  yang mendukung </a:t>
            </a:r>
          </a:p>
          <a:p>
            <a:pPr>
              <a:lnSpc>
                <a:spcPts val="3483"/>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3112384" y="3430835"/>
            <a:ext cx="1400485" cy="6107900"/>
            <a:chOff x="0" y="0"/>
            <a:chExt cx="368852" cy="1608665"/>
          </a:xfrm>
        </p:grpSpPr>
        <p:sp>
          <p:nvSpPr>
            <p:cNvPr name="Freeform 3" id="3"/>
            <p:cNvSpPr/>
            <p:nvPr/>
          </p:nvSpPr>
          <p:spPr>
            <a:xfrm flipH="false" flipV="false" rot="0">
              <a:off x="0" y="0"/>
              <a:ext cx="368852" cy="1608665"/>
            </a:xfrm>
            <a:custGeom>
              <a:avLst/>
              <a:gdLst/>
              <a:ahLst/>
              <a:cxnLst/>
              <a:rect r="r" b="b" t="t" l="l"/>
              <a:pathLst>
                <a:path h="1608665" w="368852">
                  <a:moveTo>
                    <a:pt x="0" y="0"/>
                  </a:moveTo>
                  <a:lnTo>
                    <a:pt x="368852" y="0"/>
                  </a:lnTo>
                  <a:lnTo>
                    <a:pt x="368852" y="1608665"/>
                  </a:lnTo>
                  <a:lnTo>
                    <a:pt x="0" y="1608665"/>
                  </a:lnTo>
                  <a:close/>
                </a:path>
              </a:pathLst>
            </a:custGeom>
            <a:solidFill>
              <a:srgbClr val="1C5739"/>
            </a:solidFill>
            <a:ln cap="sq">
              <a:noFill/>
              <a:prstDash val="solid"/>
              <a:miter/>
            </a:ln>
          </p:spPr>
        </p:sp>
        <p:sp>
          <p:nvSpPr>
            <p:cNvPr name="TextBox 4" id="4"/>
            <p:cNvSpPr txBox="true"/>
            <p:nvPr/>
          </p:nvSpPr>
          <p:spPr>
            <a:xfrm>
              <a:off x="0" y="-19050"/>
              <a:ext cx="368852" cy="1627715"/>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543050" y="-558218"/>
            <a:ext cx="3086100" cy="11299900"/>
            <a:chOff x="0" y="0"/>
            <a:chExt cx="812800" cy="2976105"/>
          </a:xfrm>
        </p:grpSpPr>
        <p:sp>
          <p:nvSpPr>
            <p:cNvPr name="Freeform 6" id="6"/>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7" id="7"/>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0">
            <a:off x="12193216" y="1415447"/>
            <a:ext cx="5408984" cy="7979428"/>
            <a:chOff x="0" y="0"/>
            <a:chExt cx="1424588" cy="2101578"/>
          </a:xfrm>
        </p:grpSpPr>
        <p:sp>
          <p:nvSpPr>
            <p:cNvPr name="Freeform 9" id="9"/>
            <p:cNvSpPr/>
            <p:nvPr/>
          </p:nvSpPr>
          <p:spPr>
            <a:xfrm flipH="false" flipV="false" rot="0">
              <a:off x="0" y="0"/>
              <a:ext cx="1424588" cy="2101578"/>
            </a:xfrm>
            <a:custGeom>
              <a:avLst/>
              <a:gdLst/>
              <a:ahLst/>
              <a:cxnLst/>
              <a:rect r="r" b="b" t="t" l="l"/>
              <a:pathLst>
                <a:path h="2101578" w="1424588">
                  <a:moveTo>
                    <a:pt x="0" y="0"/>
                  </a:moveTo>
                  <a:lnTo>
                    <a:pt x="1424588" y="0"/>
                  </a:lnTo>
                  <a:lnTo>
                    <a:pt x="1424588" y="2101578"/>
                  </a:lnTo>
                  <a:lnTo>
                    <a:pt x="0" y="2101578"/>
                  </a:lnTo>
                  <a:close/>
                </a:path>
              </a:pathLst>
            </a:custGeom>
            <a:solidFill>
              <a:srgbClr val="1C5739"/>
            </a:solidFill>
          </p:spPr>
        </p:sp>
        <p:sp>
          <p:nvSpPr>
            <p:cNvPr name="TextBox 10" id="10"/>
            <p:cNvSpPr txBox="true"/>
            <p:nvPr/>
          </p:nvSpPr>
          <p:spPr>
            <a:xfrm>
              <a:off x="0" y="-19050"/>
              <a:ext cx="1424588" cy="2120628"/>
            </a:xfrm>
            <a:prstGeom prst="rect">
              <a:avLst/>
            </a:prstGeom>
          </p:spPr>
          <p:txBody>
            <a:bodyPr anchor="ctr" rtlCol="false" tIns="50800" lIns="50800" bIns="50800" rIns="50800"/>
            <a:lstStyle/>
            <a:p>
              <a:pPr algn="ctr">
                <a:lnSpc>
                  <a:spcPts val="2859"/>
                </a:lnSpc>
              </a:pPr>
            </a:p>
          </p:txBody>
        </p:sp>
      </p:grpSp>
      <p:sp>
        <p:nvSpPr>
          <p:cNvPr name="Freeform 11" id="11"/>
          <p:cNvSpPr/>
          <p:nvPr/>
        </p:nvSpPr>
        <p:spPr>
          <a:xfrm flipH="false" flipV="false" rot="0">
            <a:off x="15698915" y="8697813"/>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1772900" y="1028700"/>
            <a:ext cx="5486400" cy="7980897"/>
          </a:xfrm>
          <a:custGeom>
            <a:avLst/>
            <a:gdLst/>
            <a:ahLst/>
            <a:cxnLst/>
            <a:rect r="r" b="b" t="t" l="l"/>
            <a:pathLst>
              <a:path h="7980897" w="5486400">
                <a:moveTo>
                  <a:pt x="0" y="0"/>
                </a:moveTo>
                <a:lnTo>
                  <a:pt x="5486400" y="0"/>
                </a:lnTo>
                <a:lnTo>
                  <a:pt x="5486400" y="7980897"/>
                </a:lnTo>
                <a:lnTo>
                  <a:pt x="0" y="7980897"/>
                </a:lnTo>
                <a:lnTo>
                  <a:pt x="0" y="0"/>
                </a:lnTo>
                <a:close/>
              </a:path>
            </a:pathLst>
          </a:custGeom>
          <a:blipFill>
            <a:blip r:embed="rId4"/>
            <a:stretch>
              <a:fillRect l="0" t="0" r="0" b="-3116"/>
            </a:stretch>
          </a:blipFill>
        </p:spPr>
      </p:sp>
      <p:sp>
        <p:nvSpPr>
          <p:cNvPr name="Freeform 13" id="13"/>
          <p:cNvSpPr/>
          <p:nvPr/>
        </p:nvSpPr>
        <p:spPr>
          <a:xfrm flipH="false" flipV="false" rot="0">
            <a:off x="11772900" y="1028700"/>
            <a:ext cx="5486400" cy="7980897"/>
          </a:xfrm>
          <a:custGeom>
            <a:avLst/>
            <a:gdLst/>
            <a:ahLst/>
            <a:cxnLst/>
            <a:rect r="r" b="b" t="t" l="l"/>
            <a:pathLst>
              <a:path h="7980897" w="5486400">
                <a:moveTo>
                  <a:pt x="0" y="0"/>
                </a:moveTo>
                <a:lnTo>
                  <a:pt x="5486400" y="0"/>
                </a:lnTo>
                <a:lnTo>
                  <a:pt x="5486400" y="7980897"/>
                </a:lnTo>
                <a:lnTo>
                  <a:pt x="0" y="7980897"/>
                </a:lnTo>
                <a:lnTo>
                  <a:pt x="0" y="0"/>
                </a:lnTo>
                <a:close/>
              </a:path>
            </a:pathLst>
          </a:custGeom>
          <a:blipFill>
            <a:blip r:embed="rId5"/>
            <a:stretch>
              <a:fillRect l="-93064" t="0" r="-25303" b="0"/>
            </a:stretch>
          </a:blipFill>
        </p:spPr>
      </p:sp>
      <p:sp>
        <p:nvSpPr>
          <p:cNvPr name="TextBox 14" id="14"/>
          <p:cNvSpPr txBox="true"/>
          <p:nvPr/>
        </p:nvSpPr>
        <p:spPr>
          <a:xfrm rot="0">
            <a:off x="1766199" y="338079"/>
            <a:ext cx="10203868" cy="2529409"/>
          </a:xfrm>
          <a:prstGeom prst="rect">
            <a:avLst/>
          </a:prstGeom>
        </p:spPr>
        <p:txBody>
          <a:bodyPr anchor="t" rtlCol="false" tIns="0" lIns="0" bIns="0" rIns="0">
            <a:spAutoFit/>
          </a:bodyPr>
          <a:lstStyle/>
          <a:p>
            <a:pPr>
              <a:lnSpc>
                <a:spcPts val="6581"/>
              </a:lnSpc>
            </a:pPr>
            <a:r>
              <a:rPr lang="en-US" sz="4768" spc="467">
                <a:solidFill>
                  <a:srgbClr val="231F20"/>
                </a:solidFill>
                <a:latin typeface="Codec Pro ExtraBold"/>
              </a:rPr>
              <a:t>Hal yang harus diperhatikan saat menghadapi wawancara </a:t>
            </a:r>
          </a:p>
        </p:txBody>
      </p:sp>
      <p:sp>
        <p:nvSpPr>
          <p:cNvPr name="TextBox 15" id="15"/>
          <p:cNvSpPr txBox="true"/>
          <p:nvPr/>
        </p:nvSpPr>
        <p:spPr>
          <a:xfrm rot="0">
            <a:off x="3344018" y="3609086"/>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Italics"/>
              </a:rPr>
              <a:t>02</a:t>
            </a:r>
          </a:p>
        </p:txBody>
      </p:sp>
      <p:sp>
        <p:nvSpPr>
          <p:cNvPr name="TextBox 16" id="16"/>
          <p:cNvSpPr txBox="true"/>
          <p:nvPr/>
        </p:nvSpPr>
        <p:spPr>
          <a:xfrm rot="0">
            <a:off x="4957857" y="3514362"/>
            <a:ext cx="6370057" cy="2171148"/>
          </a:xfrm>
          <a:prstGeom prst="rect">
            <a:avLst/>
          </a:prstGeom>
        </p:spPr>
        <p:txBody>
          <a:bodyPr anchor="t" rtlCol="false" tIns="0" lIns="0" bIns="0" rIns="0">
            <a:spAutoFit/>
          </a:bodyPr>
          <a:lstStyle/>
          <a:p>
            <a:pPr>
              <a:lnSpc>
                <a:spcPts val="3483"/>
              </a:lnSpc>
            </a:pPr>
            <a:r>
              <a:rPr lang="en-US" sz="2524" spc="247">
                <a:solidFill>
                  <a:srgbClr val="231F20"/>
                </a:solidFill>
                <a:latin typeface="Open Sauce"/>
              </a:rPr>
              <a:t>Pilih posisi yang sesuai dengan kualifikasi juga kemampuan yang dimiliki.</a:t>
            </a:r>
          </a:p>
          <a:p>
            <a:pPr>
              <a:lnSpc>
                <a:spcPts val="3483"/>
              </a:lnSpc>
            </a:pPr>
          </a:p>
          <a:p>
            <a:pPr>
              <a:lnSpc>
                <a:spcPts val="3483"/>
              </a:lnSpc>
            </a:pPr>
          </a:p>
        </p:txBody>
      </p:sp>
      <p:sp>
        <p:nvSpPr>
          <p:cNvPr name="TextBox 17" id="17"/>
          <p:cNvSpPr txBox="true"/>
          <p:nvPr/>
        </p:nvSpPr>
        <p:spPr>
          <a:xfrm rot="0">
            <a:off x="3344018" y="5142036"/>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Italics"/>
              </a:rPr>
              <a:t>03</a:t>
            </a:r>
          </a:p>
        </p:txBody>
      </p:sp>
      <p:sp>
        <p:nvSpPr>
          <p:cNvPr name="TextBox 18" id="18"/>
          <p:cNvSpPr txBox="true"/>
          <p:nvPr/>
        </p:nvSpPr>
        <p:spPr>
          <a:xfrm rot="0">
            <a:off x="3344018" y="6418110"/>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Italics"/>
              </a:rPr>
              <a:t>04</a:t>
            </a:r>
          </a:p>
        </p:txBody>
      </p:sp>
      <p:sp>
        <p:nvSpPr>
          <p:cNvPr name="TextBox 19" id="19"/>
          <p:cNvSpPr txBox="true"/>
          <p:nvPr/>
        </p:nvSpPr>
        <p:spPr>
          <a:xfrm rot="0">
            <a:off x="4957857" y="5189937"/>
            <a:ext cx="6370057" cy="1294848"/>
          </a:xfrm>
          <a:prstGeom prst="rect">
            <a:avLst/>
          </a:prstGeom>
        </p:spPr>
        <p:txBody>
          <a:bodyPr anchor="t" rtlCol="false" tIns="0" lIns="0" bIns="0" rIns="0">
            <a:spAutoFit/>
          </a:bodyPr>
          <a:lstStyle/>
          <a:p>
            <a:pPr>
              <a:lnSpc>
                <a:spcPts val="3483"/>
              </a:lnSpc>
            </a:pPr>
            <a:r>
              <a:rPr lang="en-US" sz="2524" spc="247">
                <a:solidFill>
                  <a:srgbClr val="231F20"/>
                </a:solidFill>
                <a:latin typeface="Open Sauce"/>
              </a:rPr>
              <a:t>Siapkan alat tulis &amp; buku untuk mencatat.</a:t>
            </a:r>
          </a:p>
          <a:p>
            <a:pPr>
              <a:lnSpc>
                <a:spcPts val="3483"/>
              </a:lnSpc>
            </a:pPr>
          </a:p>
        </p:txBody>
      </p:sp>
      <p:sp>
        <p:nvSpPr>
          <p:cNvPr name="TextBox 20" id="20"/>
          <p:cNvSpPr txBox="true"/>
          <p:nvPr/>
        </p:nvSpPr>
        <p:spPr>
          <a:xfrm rot="0">
            <a:off x="4957857" y="8372751"/>
            <a:ext cx="6370057" cy="1732998"/>
          </a:xfrm>
          <a:prstGeom prst="rect">
            <a:avLst/>
          </a:prstGeom>
        </p:spPr>
        <p:txBody>
          <a:bodyPr anchor="t" rtlCol="false" tIns="0" lIns="0" bIns="0" rIns="0">
            <a:spAutoFit/>
          </a:bodyPr>
          <a:lstStyle/>
          <a:p>
            <a:pPr>
              <a:lnSpc>
                <a:spcPts val="3483"/>
              </a:lnSpc>
            </a:pPr>
            <a:r>
              <a:rPr lang="en-US" sz="2524" spc="247">
                <a:solidFill>
                  <a:srgbClr val="231F20"/>
                </a:solidFill>
                <a:latin typeface="Open Sauce"/>
              </a:rPr>
              <a:t>Penampilan rapih, bersih, menarik &amp; tidak mengeluarkan bau badan/mulut</a:t>
            </a:r>
          </a:p>
          <a:p>
            <a:pPr>
              <a:lnSpc>
                <a:spcPts val="3483"/>
              </a:lnSpc>
            </a:pPr>
          </a:p>
        </p:txBody>
      </p:sp>
      <p:sp>
        <p:nvSpPr>
          <p:cNvPr name="TextBox 21" id="21"/>
          <p:cNvSpPr txBox="true"/>
          <p:nvPr/>
        </p:nvSpPr>
        <p:spPr>
          <a:xfrm rot="0">
            <a:off x="3344018" y="8295222"/>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Italics"/>
              </a:rPr>
              <a:t>05</a:t>
            </a:r>
          </a:p>
        </p:txBody>
      </p:sp>
      <p:sp>
        <p:nvSpPr>
          <p:cNvPr name="TextBox 22" id="22"/>
          <p:cNvSpPr txBox="true"/>
          <p:nvPr/>
        </p:nvSpPr>
        <p:spPr>
          <a:xfrm rot="0">
            <a:off x="4957857" y="6332385"/>
            <a:ext cx="6370057" cy="2171148"/>
          </a:xfrm>
          <a:prstGeom prst="rect">
            <a:avLst/>
          </a:prstGeom>
        </p:spPr>
        <p:txBody>
          <a:bodyPr anchor="t" rtlCol="false" tIns="0" lIns="0" bIns="0" rIns="0">
            <a:spAutoFit/>
          </a:bodyPr>
          <a:lstStyle/>
          <a:p>
            <a:pPr>
              <a:lnSpc>
                <a:spcPts val="3483"/>
              </a:lnSpc>
            </a:pPr>
            <a:r>
              <a:rPr lang="en-US" sz="2524" spc="247">
                <a:solidFill>
                  <a:srgbClr val="231F20"/>
                </a:solidFill>
                <a:latin typeface="Open Sauce"/>
              </a:rPr>
              <a:t>Gali informasi sedikit tentang perusahaan tujuan. Sehingga alamat tujuan &amp; contact person dapat diketahui dengan jelas. </a:t>
            </a:r>
          </a:p>
          <a:p>
            <a:pPr>
              <a:lnSpc>
                <a:spcPts val="3483"/>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760322" y="-611063"/>
            <a:ext cx="19048322" cy="3086100"/>
            <a:chOff x="0" y="0"/>
            <a:chExt cx="5016842" cy="812800"/>
          </a:xfrm>
        </p:grpSpPr>
        <p:sp>
          <p:nvSpPr>
            <p:cNvPr name="Freeform 4" id="4"/>
            <p:cNvSpPr/>
            <p:nvPr/>
          </p:nvSpPr>
          <p:spPr>
            <a:xfrm flipH="false" flipV="false" rot="0">
              <a:off x="0" y="0"/>
              <a:ext cx="5016842" cy="812800"/>
            </a:xfrm>
            <a:custGeom>
              <a:avLst/>
              <a:gdLst/>
              <a:ahLst/>
              <a:cxnLst/>
              <a:rect r="r" b="b" t="t" l="l"/>
              <a:pathLst>
                <a:path h="812800" w="5016842">
                  <a:moveTo>
                    <a:pt x="0" y="0"/>
                  </a:moveTo>
                  <a:lnTo>
                    <a:pt x="5016842" y="0"/>
                  </a:lnTo>
                  <a:lnTo>
                    <a:pt x="5016842" y="812800"/>
                  </a:lnTo>
                  <a:lnTo>
                    <a:pt x="0" y="812800"/>
                  </a:lnTo>
                  <a:close/>
                </a:path>
              </a:pathLst>
            </a:custGeom>
            <a:solidFill>
              <a:srgbClr val="1C5739"/>
            </a:solidFill>
          </p:spPr>
        </p:sp>
        <p:sp>
          <p:nvSpPr>
            <p:cNvPr name="TextBox 5" id="5"/>
            <p:cNvSpPr txBox="true"/>
            <p:nvPr/>
          </p:nvSpPr>
          <p:spPr>
            <a:xfrm>
              <a:off x="0" y="-19050"/>
              <a:ext cx="5016842" cy="831850"/>
            </a:xfrm>
            <a:prstGeom prst="rect">
              <a:avLst/>
            </a:prstGeom>
          </p:spPr>
          <p:txBody>
            <a:bodyPr anchor="ctr" rtlCol="false" tIns="50800" lIns="50800" bIns="50800" rIns="50800"/>
            <a:lstStyle/>
            <a:p>
              <a:pPr algn="ctr">
                <a:lnSpc>
                  <a:spcPts val="2859"/>
                </a:lnSpc>
              </a:pPr>
            </a:p>
          </p:txBody>
        </p:sp>
      </p:grpSp>
      <p:sp>
        <p:nvSpPr>
          <p:cNvPr name="Freeform 6" id="6"/>
          <p:cNvSpPr/>
          <p:nvPr/>
        </p:nvSpPr>
        <p:spPr>
          <a:xfrm flipH="false" flipV="false" rot="0">
            <a:off x="1929623" y="3875422"/>
            <a:ext cx="4473739" cy="3852699"/>
          </a:xfrm>
          <a:custGeom>
            <a:avLst/>
            <a:gdLst/>
            <a:ahLst/>
            <a:cxnLst/>
            <a:rect r="r" b="b" t="t" l="l"/>
            <a:pathLst>
              <a:path h="3852699" w="4473739">
                <a:moveTo>
                  <a:pt x="0" y="0"/>
                </a:moveTo>
                <a:lnTo>
                  <a:pt x="4473739" y="0"/>
                </a:lnTo>
                <a:lnTo>
                  <a:pt x="4473739" y="3852699"/>
                </a:lnTo>
                <a:lnTo>
                  <a:pt x="0" y="3852699"/>
                </a:lnTo>
                <a:lnTo>
                  <a:pt x="0" y="0"/>
                </a:lnTo>
                <a:close/>
              </a:path>
            </a:pathLst>
          </a:custGeom>
          <a:blipFill>
            <a:blip r:embed="rId3"/>
            <a:stretch>
              <a:fillRect l="-21034" t="-9911" r="-21034" b="0"/>
            </a:stretch>
          </a:blipFill>
        </p:spPr>
      </p:sp>
      <p:grpSp>
        <p:nvGrpSpPr>
          <p:cNvPr name="Group 7" id="7"/>
          <p:cNvGrpSpPr/>
          <p:nvPr/>
        </p:nvGrpSpPr>
        <p:grpSpPr>
          <a:xfrm rot="0">
            <a:off x="1929623" y="3442596"/>
            <a:ext cx="4473739" cy="636748"/>
            <a:chOff x="0" y="0"/>
            <a:chExt cx="1178269" cy="167703"/>
          </a:xfrm>
        </p:grpSpPr>
        <p:sp>
          <p:nvSpPr>
            <p:cNvPr name="Freeform 8" id="8"/>
            <p:cNvSpPr/>
            <p:nvPr/>
          </p:nvSpPr>
          <p:spPr>
            <a:xfrm flipH="false" flipV="false" rot="0">
              <a:off x="0" y="0"/>
              <a:ext cx="1178269" cy="167703"/>
            </a:xfrm>
            <a:custGeom>
              <a:avLst/>
              <a:gdLst/>
              <a:ahLst/>
              <a:cxnLst/>
              <a:rect r="r" b="b" t="t" l="l"/>
              <a:pathLst>
                <a:path h="167703" w="1178269">
                  <a:moveTo>
                    <a:pt x="0" y="0"/>
                  </a:moveTo>
                  <a:lnTo>
                    <a:pt x="1178269" y="0"/>
                  </a:lnTo>
                  <a:lnTo>
                    <a:pt x="1178269" y="167703"/>
                  </a:lnTo>
                  <a:lnTo>
                    <a:pt x="0" y="167703"/>
                  </a:lnTo>
                  <a:close/>
                </a:path>
              </a:pathLst>
            </a:custGeom>
            <a:solidFill>
              <a:srgbClr val="1C5739"/>
            </a:solidFill>
          </p:spPr>
        </p:sp>
        <p:sp>
          <p:nvSpPr>
            <p:cNvPr name="TextBox 9" id="9"/>
            <p:cNvSpPr txBox="true"/>
            <p:nvPr/>
          </p:nvSpPr>
          <p:spPr>
            <a:xfrm>
              <a:off x="0" y="-47625"/>
              <a:ext cx="1178269" cy="215328"/>
            </a:xfrm>
            <a:prstGeom prst="rect">
              <a:avLst/>
            </a:prstGeom>
          </p:spPr>
          <p:txBody>
            <a:bodyPr anchor="ctr" rtlCol="false" tIns="50800" lIns="50800" bIns="50800" rIns="50800"/>
            <a:lstStyle/>
            <a:p>
              <a:pPr algn="ctr" marL="0" indent="0" lvl="0">
                <a:lnSpc>
                  <a:spcPts val="3424"/>
                </a:lnSpc>
                <a:spcBef>
                  <a:spcPct val="0"/>
                </a:spcBef>
              </a:pPr>
              <a:r>
                <a:rPr lang="en-US" sz="2481" spc="24">
                  <a:solidFill>
                    <a:srgbClr val="FFFFFF"/>
                  </a:solidFill>
                  <a:latin typeface="Open Sauce Italics"/>
                </a:rPr>
                <a:t>LAKI LAKI </a:t>
              </a:r>
            </a:p>
          </p:txBody>
        </p:sp>
      </p:grpSp>
      <p:sp>
        <p:nvSpPr>
          <p:cNvPr name="TextBox 10" id="10"/>
          <p:cNvSpPr txBox="true"/>
          <p:nvPr/>
        </p:nvSpPr>
        <p:spPr>
          <a:xfrm rot="0">
            <a:off x="248019" y="608114"/>
            <a:ext cx="17789849" cy="1355088"/>
          </a:xfrm>
          <a:prstGeom prst="rect">
            <a:avLst/>
          </a:prstGeom>
        </p:spPr>
        <p:txBody>
          <a:bodyPr anchor="t" rtlCol="false" tIns="0" lIns="0" bIns="0" rIns="0">
            <a:spAutoFit/>
          </a:bodyPr>
          <a:lstStyle/>
          <a:p>
            <a:pPr algn="ctr">
              <a:lnSpc>
                <a:spcPts val="10196"/>
              </a:lnSpc>
            </a:pPr>
            <a:r>
              <a:rPr lang="en-US" sz="7388" spc="724">
                <a:solidFill>
                  <a:srgbClr val="FFFFFF"/>
                </a:solidFill>
                <a:latin typeface="Codec Pro ExtraBold"/>
              </a:rPr>
              <a:t>PENAMPILAN WAWANCARA</a:t>
            </a:r>
          </a:p>
        </p:txBody>
      </p:sp>
      <p:grpSp>
        <p:nvGrpSpPr>
          <p:cNvPr name="Group 11" id="11"/>
          <p:cNvGrpSpPr/>
          <p:nvPr/>
        </p:nvGrpSpPr>
        <p:grpSpPr>
          <a:xfrm rot="0">
            <a:off x="1931735" y="8130437"/>
            <a:ext cx="4283860" cy="1988248"/>
            <a:chOff x="0" y="0"/>
            <a:chExt cx="1128259" cy="523654"/>
          </a:xfrm>
        </p:grpSpPr>
        <p:sp>
          <p:nvSpPr>
            <p:cNvPr name="Freeform 12" id="12"/>
            <p:cNvSpPr/>
            <p:nvPr/>
          </p:nvSpPr>
          <p:spPr>
            <a:xfrm flipH="false" flipV="false" rot="0">
              <a:off x="0" y="0"/>
              <a:ext cx="1128259" cy="523654"/>
            </a:xfrm>
            <a:custGeom>
              <a:avLst/>
              <a:gdLst/>
              <a:ahLst/>
              <a:cxnLst/>
              <a:rect r="r" b="b" t="t" l="l"/>
              <a:pathLst>
                <a:path h="523654" w="1128259">
                  <a:moveTo>
                    <a:pt x="0" y="0"/>
                  </a:moveTo>
                  <a:lnTo>
                    <a:pt x="1128259" y="0"/>
                  </a:lnTo>
                  <a:lnTo>
                    <a:pt x="1128259" y="523654"/>
                  </a:lnTo>
                  <a:lnTo>
                    <a:pt x="0" y="523654"/>
                  </a:lnTo>
                  <a:close/>
                </a:path>
              </a:pathLst>
            </a:custGeom>
            <a:solidFill>
              <a:srgbClr val="397D5A"/>
            </a:solidFill>
          </p:spPr>
        </p:sp>
        <p:sp>
          <p:nvSpPr>
            <p:cNvPr name="TextBox 13" id="13"/>
            <p:cNvSpPr txBox="true"/>
            <p:nvPr/>
          </p:nvSpPr>
          <p:spPr>
            <a:xfrm>
              <a:off x="0" y="-19050"/>
              <a:ext cx="1128259" cy="542704"/>
            </a:xfrm>
            <a:prstGeom prst="rect">
              <a:avLst/>
            </a:prstGeom>
          </p:spPr>
          <p:txBody>
            <a:bodyPr anchor="ctr" rtlCol="false" tIns="114300" lIns="114300" bIns="114300" rIns="114300"/>
            <a:lstStyle/>
            <a:p>
              <a:pPr algn="just">
                <a:lnSpc>
                  <a:spcPts val="2070"/>
                </a:lnSpc>
              </a:pPr>
              <a:r>
                <a:rPr lang="en-US" sz="1500" spc="15">
                  <a:solidFill>
                    <a:srgbClr val="FFFFFF"/>
                  </a:solidFill>
                  <a:latin typeface="Open Sauce Italics"/>
                </a:rPr>
                <a:t>Laki - laki  : </a:t>
              </a:r>
            </a:p>
            <a:p>
              <a:pPr algn="just" marL="323850" indent="-161925" lvl="1">
                <a:lnSpc>
                  <a:spcPts val="2070"/>
                </a:lnSpc>
                <a:buFont typeface="Arial"/>
                <a:buChar char="•"/>
              </a:pPr>
              <a:r>
                <a:rPr lang="en-US" sz="1500" spc="15">
                  <a:solidFill>
                    <a:srgbClr val="FFFFFF"/>
                  </a:solidFill>
                  <a:latin typeface="Open Sauce Italics"/>
                </a:rPr>
                <a:t>kemeja polos atau motif garis tipis warna putih atau warna teduh. Hindari warna2 yang terang mencolok seperti orange, pink, merah. </a:t>
              </a:r>
            </a:p>
            <a:p>
              <a:pPr algn="just" marL="323850" indent="-161925" lvl="1">
                <a:lnSpc>
                  <a:spcPts val="2070"/>
                </a:lnSpc>
                <a:buFont typeface="Arial"/>
                <a:buChar char="•"/>
              </a:pPr>
              <a:r>
                <a:rPr lang="en-US" sz="1500" spc="15">
                  <a:solidFill>
                    <a:srgbClr val="FFFFFF"/>
                  </a:solidFill>
                  <a:latin typeface="Open Sauce Italics"/>
                </a:rPr>
                <a:t>Celana bahan warna gelap. </a:t>
              </a:r>
            </a:p>
            <a:p>
              <a:pPr algn="just" marL="323850" indent="-161925" lvl="1">
                <a:lnSpc>
                  <a:spcPts val="2070"/>
                </a:lnSpc>
                <a:buFont typeface="Arial"/>
                <a:buChar char="•"/>
              </a:pPr>
              <a:r>
                <a:rPr lang="en-US" sz="1500" spc="15">
                  <a:solidFill>
                    <a:srgbClr val="FFFFFF"/>
                  </a:solidFill>
                  <a:latin typeface="Open Sauce Italics"/>
                </a:rPr>
                <a:t>Sepatu pantofel.</a:t>
              </a:r>
            </a:p>
          </p:txBody>
        </p:sp>
      </p:grpSp>
      <p:sp>
        <p:nvSpPr>
          <p:cNvPr name="Freeform 14" id="14"/>
          <p:cNvSpPr/>
          <p:nvPr/>
        </p:nvSpPr>
        <p:spPr>
          <a:xfrm flipH="false" flipV="false" rot="0">
            <a:off x="6906074" y="3875422"/>
            <a:ext cx="4473739" cy="3852699"/>
          </a:xfrm>
          <a:custGeom>
            <a:avLst/>
            <a:gdLst/>
            <a:ahLst/>
            <a:cxnLst/>
            <a:rect r="r" b="b" t="t" l="l"/>
            <a:pathLst>
              <a:path h="3852699" w="4473739">
                <a:moveTo>
                  <a:pt x="0" y="0"/>
                </a:moveTo>
                <a:lnTo>
                  <a:pt x="4473739" y="0"/>
                </a:lnTo>
                <a:lnTo>
                  <a:pt x="4473739" y="3852699"/>
                </a:lnTo>
                <a:lnTo>
                  <a:pt x="0" y="3852699"/>
                </a:lnTo>
                <a:lnTo>
                  <a:pt x="0" y="0"/>
                </a:lnTo>
                <a:close/>
              </a:path>
            </a:pathLst>
          </a:custGeom>
          <a:blipFill>
            <a:blip r:embed="rId4"/>
            <a:stretch>
              <a:fillRect l="-14628" t="0" r="-14628" b="0"/>
            </a:stretch>
          </a:blipFill>
        </p:spPr>
      </p:sp>
      <p:grpSp>
        <p:nvGrpSpPr>
          <p:cNvPr name="Group 15" id="15"/>
          <p:cNvGrpSpPr/>
          <p:nvPr/>
        </p:nvGrpSpPr>
        <p:grpSpPr>
          <a:xfrm rot="0">
            <a:off x="6906074" y="3442596"/>
            <a:ext cx="4473739" cy="636748"/>
            <a:chOff x="0" y="0"/>
            <a:chExt cx="1178269" cy="167703"/>
          </a:xfrm>
        </p:grpSpPr>
        <p:sp>
          <p:nvSpPr>
            <p:cNvPr name="Freeform 16" id="16"/>
            <p:cNvSpPr/>
            <p:nvPr/>
          </p:nvSpPr>
          <p:spPr>
            <a:xfrm flipH="false" flipV="false" rot="0">
              <a:off x="0" y="0"/>
              <a:ext cx="1178269" cy="167703"/>
            </a:xfrm>
            <a:custGeom>
              <a:avLst/>
              <a:gdLst/>
              <a:ahLst/>
              <a:cxnLst/>
              <a:rect r="r" b="b" t="t" l="l"/>
              <a:pathLst>
                <a:path h="167703" w="1178269">
                  <a:moveTo>
                    <a:pt x="0" y="0"/>
                  </a:moveTo>
                  <a:lnTo>
                    <a:pt x="1178269" y="0"/>
                  </a:lnTo>
                  <a:lnTo>
                    <a:pt x="1178269" y="167703"/>
                  </a:lnTo>
                  <a:lnTo>
                    <a:pt x="0" y="167703"/>
                  </a:lnTo>
                  <a:close/>
                </a:path>
              </a:pathLst>
            </a:custGeom>
            <a:solidFill>
              <a:srgbClr val="1C5739"/>
            </a:solidFill>
          </p:spPr>
        </p:sp>
        <p:sp>
          <p:nvSpPr>
            <p:cNvPr name="TextBox 17" id="17"/>
            <p:cNvSpPr txBox="true"/>
            <p:nvPr/>
          </p:nvSpPr>
          <p:spPr>
            <a:xfrm>
              <a:off x="0" y="-47625"/>
              <a:ext cx="1178269" cy="215328"/>
            </a:xfrm>
            <a:prstGeom prst="rect">
              <a:avLst/>
            </a:prstGeom>
          </p:spPr>
          <p:txBody>
            <a:bodyPr anchor="ctr" rtlCol="false" tIns="50800" lIns="50800" bIns="50800" rIns="50800"/>
            <a:lstStyle/>
            <a:p>
              <a:pPr algn="ctr" marL="0" indent="0" lvl="0">
                <a:lnSpc>
                  <a:spcPts val="3424"/>
                </a:lnSpc>
                <a:spcBef>
                  <a:spcPct val="0"/>
                </a:spcBef>
              </a:pPr>
              <a:r>
                <a:rPr lang="en-US" sz="2481" spc="24">
                  <a:solidFill>
                    <a:srgbClr val="FFFFFF"/>
                  </a:solidFill>
                  <a:latin typeface="Open Sauce Italics"/>
                </a:rPr>
                <a:t>Target Audience #2</a:t>
              </a:r>
            </a:p>
          </p:txBody>
        </p:sp>
      </p:grpSp>
      <p:grpSp>
        <p:nvGrpSpPr>
          <p:cNvPr name="Group 18" id="18"/>
          <p:cNvGrpSpPr/>
          <p:nvPr/>
        </p:nvGrpSpPr>
        <p:grpSpPr>
          <a:xfrm rot="0">
            <a:off x="6907130" y="8130437"/>
            <a:ext cx="4473739" cy="1570253"/>
            <a:chOff x="0" y="0"/>
            <a:chExt cx="1178269" cy="413565"/>
          </a:xfrm>
        </p:grpSpPr>
        <p:sp>
          <p:nvSpPr>
            <p:cNvPr name="Freeform 19" id="19"/>
            <p:cNvSpPr/>
            <p:nvPr/>
          </p:nvSpPr>
          <p:spPr>
            <a:xfrm flipH="false" flipV="false" rot="0">
              <a:off x="0" y="0"/>
              <a:ext cx="1178269" cy="413565"/>
            </a:xfrm>
            <a:custGeom>
              <a:avLst/>
              <a:gdLst/>
              <a:ahLst/>
              <a:cxnLst/>
              <a:rect r="r" b="b" t="t" l="l"/>
              <a:pathLst>
                <a:path h="413565" w="1178269">
                  <a:moveTo>
                    <a:pt x="0" y="0"/>
                  </a:moveTo>
                  <a:lnTo>
                    <a:pt x="1178269" y="0"/>
                  </a:lnTo>
                  <a:lnTo>
                    <a:pt x="1178269" y="413565"/>
                  </a:lnTo>
                  <a:lnTo>
                    <a:pt x="0" y="413565"/>
                  </a:lnTo>
                  <a:close/>
                </a:path>
              </a:pathLst>
            </a:custGeom>
            <a:solidFill>
              <a:srgbClr val="397D5A"/>
            </a:solidFill>
          </p:spPr>
        </p:sp>
        <p:sp>
          <p:nvSpPr>
            <p:cNvPr name="TextBox 20" id="20"/>
            <p:cNvSpPr txBox="true"/>
            <p:nvPr/>
          </p:nvSpPr>
          <p:spPr>
            <a:xfrm>
              <a:off x="0" y="-38100"/>
              <a:ext cx="1178269" cy="451665"/>
            </a:xfrm>
            <a:prstGeom prst="rect">
              <a:avLst/>
            </a:prstGeom>
          </p:spPr>
          <p:txBody>
            <a:bodyPr anchor="ctr" rtlCol="false" tIns="114300" lIns="114300" bIns="114300" rIns="114300"/>
            <a:lstStyle/>
            <a:p>
              <a:pPr algn="just">
                <a:lnSpc>
                  <a:spcPts val="2207"/>
                </a:lnSpc>
              </a:pPr>
              <a:r>
                <a:rPr lang="en-US" sz="1599" spc="15">
                  <a:solidFill>
                    <a:srgbClr val="FFFFFF"/>
                  </a:solidFill>
                  <a:latin typeface="Open Sauce Italics"/>
                </a:rPr>
                <a:t>Wanita : </a:t>
              </a:r>
            </a:p>
            <a:p>
              <a:pPr algn="just" marL="345439" indent="-172720" lvl="1">
                <a:lnSpc>
                  <a:spcPts val="2207"/>
                </a:lnSpc>
                <a:buFont typeface="Arial"/>
                <a:buChar char="•"/>
              </a:pPr>
              <a:r>
                <a:rPr lang="en-US" sz="1599" spc="15">
                  <a:solidFill>
                    <a:srgbClr val="FFFFFF"/>
                  </a:solidFill>
                  <a:latin typeface="Open Sauce Italics"/>
                </a:rPr>
                <a:t>kemeja</a:t>
              </a:r>
            </a:p>
            <a:p>
              <a:pPr algn="just" marL="345439" indent="-172720" lvl="1">
                <a:lnSpc>
                  <a:spcPts val="2207"/>
                </a:lnSpc>
                <a:buFont typeface="Arial"/>
                <a:buChar char="•"/>
              </a:pPr>
              <a:r>
                <a:rPr lang="en-US" sz="1599" spc="15">
                  <a:solidFill>
                    <a:srgbClr val="FFFFFF"/>
                  </a:solidFill>
                  <a:latin typeface="Open Sauce Italics"/>
                </a:rPr>
                <a:t> blazer </a:t>
              </a:r>
            </a:p>
            <a:p>
              <a:pPr algn="just" marL="345439" indent="-172720" lvl="1">
                <a:lnSpc>
                  <a:spcPts val="2207"/>
                </a:lnSpc>
                <a:buFont typeface="Arial"/>
                <a:buChar char="•"/>
              </a:pPr>
              <a:r>
                <a:rPr lang="en-US" sz="1599" spc="15">
                  <a:solidFill>
                    <a:srgbClr val="FFFFFF"/>
                  </a:solidFill>
                  <a:latin typeface="Open Sauce Italics"/>
                </a:rPr>
                <a:t> rok dibawah lutut warna gelap</a:t>
              </a:r>
            </a:p>
            <a:p>
              <a:pPr algn="just" marL="345439" indent="-172720" lvl="1">
                <a:lnSpc>
                  <a:spcPts val="2207"/>
                </a:lnSpc>
                <a:buFont typeface="Arial"/>
                <a:buChar char="•"/>
              </a:pPr>
              <a:r>
                <a:rPr lang="en-US" sz="1599" spc="15">
                  <a:solidFill>
                    <a:srgbClr val="FFFFFF"/>
                  </a:solidFill>
                  <a:latin typeface="Open Sauce Italics"/>
                </a:rPr>
                <a:t>sepatu tertutup</a:t>
              </a:r>
            </a:p>
          </p:txBody>
        </p:sp>
      </p:grpSp>
      <p:sp>
        <p:nvSpPr>
          <p:cNvPr name="Freeform 21" id="21"/>
          <p:cNvSpPr/>
          <p:nvPr/>
        </p:nvSpPr>
        <p:spPr>
          <a:xfrm flipH="false" flipV="false" rot="0">
            <a:off x="11884638" y="3875422"/>
            <a:ext cx="4473739" cy="3852699"/>
          </a:xfrm>
          <a:custGeom>
            <a:avLst/>
            <a:gdLst/>
            <a:ahLst/>
            <a:cxnLst/>
            <a:rect r="r" b="b" t="t" l="l"/>
            <a:pathLst>
              <a:path h="3852699" w="4473739">
                <a:moveTo>
                  <a:pt x="0" y="0"/>
                </a:moveTo>
                <a:lnTo>
                  <a:pt x="4473739" y="0"/>
                </a:lnTo>
                <a:lnTo>
                  <a:pt x="4473739" y="3852699"/>
                </a:lnTo>
                <a:lnTo>
                  <a:pt x="0" y="3852699"/>
                </a:lnTo>
                <a:lnTo>
                  <a:pt x="0" y="0"/>
                </a:lnTo>
                <a:close/>
              </a:path>
            </a:pathLst>
          </a:custGeom>
          <a:blipFill>
            <a:blip r:embed="rId5"/>
            <a:stretch>
              <a:fillRect l="0" t="-37144" r="0" b="-37144"/>
            </a:stretch>
          </a:blipFill>
        </p:spPr>
      </p:sp>
      <p:grpSp>
        <p:nvGrpSpPr>
          <p:cNvPr name="Group 22" id="22"/>
          <p:cNvGrpSpPr/>
          <p:nvPr/>
        </p:nvGrpSpPr>
        <p:grpSpPr>
          <a:xfrm rot="0">
            <a:off x="11884638" y="3442596"/>
            <a:ext cx="4473739" cy="636748"/>
            <a:chOff x="0" y="0"/>
            <a:chExt cx="1178269" cy="167703"/>
          </a:xfrm>
        </p:grpSpPr>
        <p:sp>
          <p:nvSpPr>
            <p:cNvPr name="Freeform 23" id="23"/>
            <p:cNvSpPr/>
            <p:nvPr/>
          </p:nvSpPr>
          <p:spPr>
            <a:xfrm flipH="false" flipV="false" rot="0">
              <a:off x="0" y="0"/>
              <a:ext cx="1178269" cy="167703"/>
            </a:xfrm>
            <a:custGeom>
              <a:avLst/>
              <a:gdLst/>
              <a:ahLst/>
              <a:cxnLst/>
              <a:rect r="r" b="b" t="t" l="l"/>
              <a:pathLst>
                <a:path h="167703" w="1178269">
                  <a:moveTo>
                    <a:pt x="0" y="0"/>
                  </a:moveTo>
                  <a:lnTo>
                    <a:pt x="1178269" y="0"/>
                  </a:lnTo>
                  <a:lnTo>
                    <a:pt x="1178269" y="167703"/>
                  </a:lnTo>
                  <a:lnTo>
                    <a:pt x="0" y="167703"/>
                  </a:lnTo>
                  <a:close/>
                </a:path>
              </a:pathLst>
            </a:custGeom>
            <a:solidFill>
              <a:srgbClr val="1C5739"/>
            </a:solidFill>
          </p:spPr>
        </p:sp>
        <p:sp>
          <p:nvSpPr>
            <p:cNvPr name="TextBox 24" id="24"/>
            <p:cNvSpPr txBox="true"/>
            <p:nvPr/>
          </p:nvSpPr>
          <p:spPr>
            <a:xfrm>
              <a:off x="0" y="-47625"/>
              <a:ext cx="1178269" cy="215328"/>
            </a:xfrm>
            <a:prstGeom prst="rect">
              <a:avLst/>
            </a:prstGeom>
          </p:spPr>
          <p:txBody>
            <a:bodyPr anchor="ctr" rtlCol="false" tIns="50800" lIns="50800" bIns="50800" rIns="50800"/>
            <a:lstStyle/>
            <a:p>
              <a:pPr algn="ctr" marL="0" indent="0" lvl="0">
                <a:lnSpc>
                  <a:spcPts val="3424"/>
                </a:lnSpc>
                <a:spcBef>
                  <a:spcPct val="0"/>
                </a:spcBef>
              </a:pPr>
              <a:r>
                <a:rPr lang="en-US" sz="2481" spc="24">
                  <a:solidFill>
                    <a:srgbClr val="FFFFFF"/>
                  </a:solidFill>
                  <a:latin typeface="Open Sauce Italics"/>
                </a:rPr>
                <a:t>Target Audience #3</a:t>
              </a:r>
            </a:p>
          </p:txBody>
        </p:sp>
      </p:grpSp>
      <p:grpSp>
        <p:nvGrpSpPr>
          <p:cNvPr name="Group 25" id="25"/>
          <p:cNvGrpSpPr/>
          <p:nvPr/>
        </p:nvGrpSpPr>
        <p:grpSpPr>
          <a:xfrm rot="0">
            <a:off x="11884638" y="8130437"/>
            <a:ext cx="4541032" cy="1988248"/>
            <a:chOff x="0" y="0"/>
            <a:chExt cx="1195992" cy="523654"/>
          </a:xfrm>
        </p:grpSpPr>
        <p:sp>
          <p:nvSpPr>
            <p:cNvPr name="Freeform 26" id="26"/>
            <p:cNvSpPr/>
            <p:nvPr/>
          </p:nvSpPr>
          <p:spPr>
            <a:xfrm flipH="false" flipV="false" rot="0">
              <a:off x="0" y="0"/>
              <a:ext cx="1195992" cy="523654"/>
            </a:xfrm>
            <a:custGeom>
              <a:avLst/>
              <a:gdLst/>
              <a:ahLst/>
              <a:cxnLst/>
              <a:rect r="r" b="b" t="t" l="l"/>
              <a:pathLst>
                <a:path h="523654" w="1195992">
                  <a:moveTo>
                    <a:pt x="0" y="0"/>
                  </a:moveTo>
                  <a:lnTo>
                    <a:pt x="1195992" y="0"/>
                  </a:lnTo>
                  <a:lnTo>
                    <a:pt x="1195992" y="523654"/>
                  </a:lnTo>
                  <a:lnTo>
                    <a:pt x="0" y="523654"/>
                  </a:lnTo>
                  <a:close/>
                </a:path>
              </a:pathLst>
            </a:custGeom>
            <a:solidFill>
              <a:srgbClr val="397D5A"/>
            </a:solidFill>
          </p:spPr>
        </p:sp>
        <p:sp>
          <p:nvSpPr>
            <p:cNvPr name="TextBox 27" id="27"/>
            <p:cNvSpPr txBox="true"/>
            <p:nvPr/>
          </p:nvSpPr>
          <p:spPr>
            <a:xfrm>
              <a:off x="0" y="-19050"/>
              <a:ext cx="1195992" cy="542704"/>
            </a:xfrm>
            <a:prstGeom prst="rect">
              <a:avLst/>
            </a:prstGeom>
          </p:spPr>
          <p:txBody>
            <a:bodyPr anchor="ctr" rtlCol="false" tIns="114300" lIns="114300" bIns="114300" rIns="114300"/>
            <a:lstStyle/>
            <a:p>
              <a:pPr algn="just">
                <a:lnSpc>
                  <a:spcPts val="2070"/>
                </a:lnSpc>
              </a:pPr>
              <a:r>
                <a:rPr lang="en-US" sz="1500" spc="15">
                  <a:solidFill>
                    <a:srgbClr val="FFFFFF"/>
                  </a:solidFill>
                  <a:latin typeface="Open Sauce Italics"/>
                </a:rPr>
                <a:t>Wanita berhijab : </a:t>
              </a:r>
            </a:p>
            <a:p>
              <a:pPr algn="just" marL="323850" indent="-161925" lvl="1">
                <a:lnSpc>
                  <a:spcPts val="2070"/>
                </a:lnSpc>
                <a:buFont typeface="Arial"/>
                <a:buChar char="•"/>
              </a:pPr>
              <a:r>
                <a:rPr lang="en-US" sz="1500" spc="15">
                  <a:solidFill>
                    <a:srgbClr val="FFFFFF"/>
                  </a:solidFill>
                  <a:latin typeface="Open Sauce Italics"/>
                </a:rPr>
                <a:t>kemeja</a:t>
              </a:r>
            </a:p>
            <a:p>
              <a:pPr algn="just" marL="323850" indent="-161925" lvl="1">
                <a:lnSpc>
                  <a:spcPts val="2070"/>
                </a:lnSpc>
                <a:buFont typeface="Arial"/>
                <a:buChar char="•"/>
              </a:pPr>
              <a:r>
                <a:rPr lang="en-US" sz="1500" spc="15">
                  <a:solidFill>
                    <a:srgbClr val="FFFFFF"/>
                  </a:solidFill>
                  <a:latin typeface="Open Sauce Italics"/>
                </a:rPr>
                <a:t>blazer </a:t>
              </a:r>
            </a:p>
            <a:p>
              <a:pPr algn="just" marL="323850" indent="-161925" lvl="1">
                <a:lnSpc>
                  <a:spcPts val="2070"/>
                </a:lnSpc>
                <a:buFont typeface="Arial"/>
                <a:buChar char="•"/>
              </a:pPr>
              <a:r>
                <a:rPr lang="en-US" sz="1500" spc="15">
                  <a:solidFill>
                    <a:srgbClr val="FFFFFF"/>
                  </a:solidFill>
                  <a:latin typeface="Open Sauce Italics"/>
                </a:rPr>
                <a:t>rok panjang warna gelap. </a:t>
              </a:r>
            </a:p>
            <a:p>
              <a:pPr algn="just" marL="323850" indent="-161925" lvl="1">
                <a:lnSpc>
                  <a:spcPts val="2070"/>
                </a:lnSpc>
                <a:buFont typeface="Arial"/>
                <a:buChar char="•"/>
              </a:pPr>
              <a:r>
                <a:rPr lang="en-US" sz="1500" spc="15">
                  <a:solidFill>
                    <a:srgbClr val="FFFFFF"/>
                  </a:solidFill>
                  <a:latin typeface="Open Sauce Italics"/>
                </a:rPr>
                <a:t>Jika menggunakan Jilbab gunakan yang polos warna teduh. </a:t>
              </a:r>
            </a:p>
            <a:p>
              <a:pPr algn="just" marL="323850" indent="-161925" lvl="1">
                <a:lnSpc>
                  <a:spcPts val="2070"/>
                </a:lnSpc>
                <a:buFont typeface="Arial"/>
                <a:buChar char="•"/>
              </a:pPr>
              <a:r>
                <a:rPr lang="en-US" sz="1500" spc="15">
                  <a:solidFill>
                    <a:srgbClr val="FFFFFF"/>
                  </a:solidFill>
                  <a:latin typeface="Open Sauce Italics"/>
                </a:rPr>
                <a:t>Sepatu tertutup</a:t>
              </a:r>
            </a:p>
          </p:txBody>
        </p:sp>
      </p:grpSp>
      <p:sp>
        <p:nvSpPr>
          <p:cNvPr name="Freeform 28" id="28"/>
          <p:cNvSpPr/>
          <p:nvPr/>
        </p:nvSpPr>
        <p:spPr>
          <a:xfrm flipH="false" flipV="false" rot="0">
            <a:off x="15408481" y="-2153153"/>
            <a:ext cx="4116356" cy="4116356"/>
          </a:xfrm>
          <a:custGeom>
            <a:avLst/>
            <a:gdLst/>
            <a:ahLst/>
            <a:cxnLst/>
            <a:rect r="r" b="b" t="t" l="l"/>
            <a:pathLst>
              <a:path h="4116356" w="4116356">
                <a:moveTo>
                  <a:pt x="0" y="0"/>
                </a:moveTo>
                <a:lnTo>
                  <a:pt x="4116355" y="0"/>
                </a:lnTo>
                <a:lnTo>
                  <a:pt x="4116355" y="4116356"/>
                </a:lnTo>
                <a:lnTo>
                  <a:pt x="0" y="41163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2602379" y="0"/>
            <a:ext cx="3256087" cy="3256087"/>
          </a:xfrm>
          <a:custGeom>
            <a:avLst/>
            <a:gdLst/>
            <a:ahLst/>
            <a:cxnLst/>
            <a:rect r="r" b="b" t="t" l="l"/>
            <a:pathLst>
              <a:path h="3256087" w="3256087">
                <a:moveTo>
                  <a:pt x="0" y="0"/>
                </a:moveTo>
                <a:lnTo>
                  <a:pt x="3256087" y="0"/>
                </a:lnTo>
                <a:lnTo>
                  <a:pt x="3256087" y="3256087"/>
                </a:lnTo>
                <a:lnTo>
                  <a:pt x="0" y="32560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931735" y="2826573"/>
            <a:ext cx="4471627" cy="5093209"/>
          </a:xfrm>
          <a:custGeom>
            <a:avLst/>
            <a:gdLst/>
            <a:ahLst/>
            <a:cxnLst/>
            <a:rect r="r" b="b" t="t" l="l"/>
            <a:pathLst>
              <a:path h="5093209" w="4471627">
                <a:moveTo>
                  <a:pt x="0" y="0"/>
                </a:moveTo>
                <a:lnTo>
                  <a:pt x="4471627" y="0"/>
                </a:lnTo>
                <a:lnTo>
                  <a:pt x="4471627" y="5093209"/>
                </a:lnTo>
                <a:lnTo>
                  <a:pt x="0" y="5093209"/>
                </a:lnTo>
                <a:lnTo>
                  <a:pt x="0" y="0"/>
                </a:lnTo>
                <a:close/>
              </a:path>
            </a:pathLst>
          </a:custGeom>
          <a:blipFill>
            <a:blip r:embed="rId8"/>
            <a:stretch>
              <a:fillRect l="-6331" t="-1509" r="-12909" b="-38040"/>
            </a:stretch>
          </a:blipFill>
        </p:spPr>
      </p:sp>
      <p:sp>
        <p:nvSpPr>
          <p:cNvPr name="Freeform 31" id="31"/>
          <p:cNvSpPr/>
          <p:nvPr/>
        </p:nvSpPr>
        <p:spPr>
          <a:xfrm flipH="false" flipV="false" rot="0">
            <a:off x="6906074" y="2826573"/>
            <a:ext cx="4473739" cy="5093209"/>
          </a:xfrm>
          <a:custGeom>
            <a:avLst/>
            <a:gdLst/>
            <a:ahLst/>
            <a:cxnLst/>
            <a:rect r="r" b="b" t="t" l="l"/>
            <a:pathLst>
              <a:path h="5093209" w="4473739">
                <a:moveTo>
                  <a:pt x="0" y="0"/>
                </a:moveTo>
                <a:lnTo>
                  <a:pt x="4473739" y="0"/>
                </a:lnTo>
                <a:lnTo>
                  <a:pt x="4473739" y="5093209"/>
                </a:lnTo>
                <a:lnTo>
                  <a:pt x="0" y="5093209"/>
                </a:lnTo>
                <a:lnTo>
                  <a:pt x="0" y="0"/>
                </a:lnTo>
                <a:close/>
              </a:path>
            </a:pathLst>
          </a:custGeom>
          <a:blipFill>
            <a:blip r:embed="rId9"/>
            <a:stretch>
              <a:fillRect l="-4048" t="-2407" r="-92686" b="-12616"/>
            </a:stretch>
          </a:blipFill>
        </p:spPr>
      </p:sp>
      <p:sp>
        <p:nvSpPr>
          <p:cNvPr name="Freeform 32" id="32"/>
          <p:cNvSpPr/>
          <p:nvPr/>
        </p:nvSpPr>
        <p:spPr>
          <a:xfrm flipH="false" flipV="false" rot="0">
            <a:off x="11884638" y="2826573"/>
            <a:ext cx="4473739" cy="5093209"/>
          </a:xfrm>
          <a:custGeom>
            <a:avLst/>
            <a:gdLst/>
            <a:ahLst/>
            <a:cxnLst/>
            <a:rect r="r" b="b" t="t" l="l"/>
            <a:pathLst>
              <a:path h="5093209" w="4473739">
                <a:moveTo>
                  <a:pt x="0" y="0"/>
                </a:moveTo>
                <a:lnTo>
                  <a:pt x="4473739" y="0"/>
                </a:lnTo>
                <a:lnTo>
                  <a:pt x="4473739" y="5093209"/>
                </a:lnTo>
                <a:lnTo>
                  <a:pt x="0" y="5093209"/>
                </a:lnTo>
                <a:lnTo>
                  <a:pt x="0" y="0"/>
                </a:lnTo>
                <a:close/>
              </a:path>
            </a:pathLst>
          </a:custGeom>
          <a:blipFill>
            <a:blip r:embed="rId10"/>
            <a:stretch>
              <a:fillRect l="0" t="0" r="-48000" b="-29999"/>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633448" y="374453"/>
            <a:ext cx="17021103" cy="3970203"/>
            <a:chOff x="0" y="0"/>
            <a:chExt cx="4482924" cy="1045650"/>
          </a:xfrm>
        </p:grpSpPr>
        <p:sp>
          <p:nvSpPr>
            <p:cNvPr name="Freeform 4" id="4"/>
            <p:cNvSpPr/>
            <p:nvPr/>
          </p:nvSpPr>
          <p:spPr>
            <a:xfrm flipH="false" flipV="false" rot="0">
              <a:off x="0" y="0"/>
              <a:ext cx="4482924" cy="1045650"/>
            </a:xfrm>
            <a:custGeom>
              <a:avLst/>
              <a:gdLst/>
              <a:ahLst/>
              <a:cxnLst/>
              <a:rect r="r" b="b" t="t" l="l"/>
              <a:pathLst>
                <a:path h="1045650" w="4482924">
                  <a:moveTo>
                    <a:pt x="0" y="0"/>
                  </a:moveTo>
                  <a:lnTo>
                    <a:pt x="4482924" y="0"/>
                  </a:lnTo>
                  <a:lnTo>
                    <a:pt x="4482924" y="1045650"/>
                  </a:lnTo>
                  <a:lnTo>
                    <a:pt x="0" y="1045650"/>
                  </a:lnTo>
                  <a:close/>
                </a:path>
              </a:pathLst>
            </a:custGeom>
            <a:solidFill>
              <a:srgbClr val="1C5739"/>
            </a:solidFill>
          </p:spPr>
        </p:sp>
        <p:sp>
          <p:nvSpPr>
            <p:cNvPr name="TextBox 5" id="5"/>
            <p:cNvSpPr txBox="true"/>
            <p:nvPr/>
          </p:nvSpPr>
          <p:spPr>
            <a:xfrm>
              <a:off x="0" y="-19050"/>
              <a:ext cx="4482924" cy="1064700"/>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6" id="6"/>
          <p:cNvSpPr/>
          <p:nvPr/>
        </p:nvSpPr>
        <p:spPr>
          <a:xfrm flipH="false" flipV="false" rot="0">
            <a:off x="667020" y="395051"/>
            <a:ext cx="16933642" cy="3949605"/>
          </a:xfrm>
          <a:custGeom>
            <a:avLst/>
            <a:gdLst/>
            <a:ahLst/>
            <a:cxnLst/>
            <a:rect r="r" b="b" t="t" l="l"/>
            <a:pathLst>
              <a:path h="3949605" w="16933642">
                <a:moveTo>
                  <a:pt x="0" y="0"/>
                </a:moveTo>
                <a:lnTo>
                  <a:pt x="16933643" y="0"/>
                </a:lnTo>
                <a:lnTo>
                  <a:pt x="16933643" y="3949605"/>
                </a:lnTo>
                <a:lnTo>
                  <a:pt x="0" y="3949605"/>
                </a:lnTo>
                <a:lnTo>
                  <a:pt x="0" y="0"/>
                </a:lnTo>
                <a:close/>
              </a:path>
            </a:pathLst>
          </a:custGeom>
          <a:blipFill>
            <a:blip r:embed="rId3">
              <a:alphaModFix amt="18000"/>
            </a:blip>
            <a:stretch>
              <a:fillRect l="0" t="-92914" r="0" b="-92914"/>
            </a:stretch>
          </a:blipFill>
        </p:spPr>
      </p:sp>
      <p:sp>
        <p:nvSpPr>
          <p:cNvPr name="Freeform 7" id="7"/>
          <p:cNvSpPr/>
          <p:nvPr/>
        </p:nvSpPr>
        <p:spPr>
          <a:xfrm flipH="false" flipV="false" rot="0">
            <a:off x="1028700" y="4804453"/>
            <a:ext cx="2937993" cy="2591273"/>
          </a:xfrm>
          <a:custGeom>
            <a:avLst/>
            <a:gdLst/>
            <a:ahLst/>
            <a:cxnLst/>
            <a:rect r="r" b="b" t="t" l="l"/>
            <a:pathLst>
              <a:path h="2591273" w="2937993">
                <a:moveTo>
                  <a:pt x="0" y="0"/>
                </a:moveTo>
                <a:lnTo>
                  <a:pt x="2937993" y="0"/>
                </a:lnTo>
                <a:lnTo>
                  <a:pt x="2937993" y="2591273"/>
                </a:lnTo>
                <a:lnTo>
                  <a:pt x="0" y="2591273"/>
                </a:lnTo>
                <a:lnTo>
                  <a:pt x="0" y="0"/>
                </a:lnTo>
                <a:close/>
              </a:path>
            </a:pathLst>
          </a:custGeom>
          <a:blipFill>
            <a:blip r:embed="rId4"/>
            <a:stretch>
              <a:fillRect l="0" t="0" r="0" b="0"/>
            </a:stretch>
          </a:blipFill>
        </p:spPr>
      </p:sp>
      <p:sp>
        <p:nvSpPr>
          <p:cNvPr name="TextBox 8" id="8"/>
          <p:cNvSpPr txBox="true"/>
          <p:nvPr/>
        </p:nvSpPr>
        <p:spPr>
          <a:xfrm rot="0">
            <a:off x="2927072" y="762000"/>
            <a:ext cx="12413540" cy="2997524"/>
          </a:xfrm>
          <a:prstGeom prst="rect">
            <a:avLst/>
          </a:prstGeom>
        </p:spPr>
        <p:txBody>
          <a:bodyPr anchor="t" rtlCol="false" tIns="0" lIns="0" bIns="0" rIns="0">
            <a:spAutoFit/>
          </a:bodyPr>
          <a:lstStyle/>
          <a:p>
            <a:pPr algn="ctr" marL="0" indent="0" lvl="0">
              <a:lnSpc>
                <a:spcPts val="11502"/>
              </a:lnSpc>
              <a:spcBef>
                <a:spcPct val="0"/>
              </a:spcBef>
            </a:pPr>
            <a:r>
              <a:rPr lang="en-US" sz="8335" spc="816">
                <a:solidFill>
                  <a:srgbClr val="FFFFFF"/>
                </a:solidFill>
                <a:latin typeface="Codec Pro ExtraBold"/>
              </a:rPr>
              <a:t>HINDARI HAL INI SAAT WAWANCARA!</a:t>
            </a:r>
          </a:p>
        </p:txBody>
      </p:sp>
      <p:sp>
        <p:nvSpPr>
          <p:cNvPr name="TextBox 9" id="9"/>
          <p:cNvSpPr txBox="true"/>
          <p:nvPr/>
        </p:nvSpPr>
        <p:spPr>
          <a:xfrm rot="0">
            <a:off x="5268281" y="5288109"/>
            <a:ext cx="5388787" cy="3419984"/>
          </a:xfrm>
          <a:prstGeom prst="rect">
            <a:avLst/>
          </a:prstGeom>
        </p:spPr>
        <p:txBody>
          <a:bodyPr anchor="t" rtlCol="false" tIns="0" lIns="0" bIns="0" rIns="0">
            <a:spAutoFit/>
          </a:bodyPr>
          <a:lstStyle/>
          <a:p>
            <a:pPr algn="just" marL="355027" indent="-177514" lvl="1">
              <a:lnSpc>
                <a:spcPts val="2269"/>
              </a:lnSpc>
              <a:buFont typeface="Arial"/>
              <a:buChar char="•"/>
            </a:pPr>
            <a:r>
              <a:rPr lang="en-US" sz="1644" spc="161">
                <a:solidFill>
                  <a:srgbClr val="231F20"/>
                </a:solidFill>
                <a:latin typeface="Open Sauce"/>
              </a:rPr>
              <a:t>Melamar posisi pekerjaan yang kita tidak miliki kualifikasi umum dasarnya. </a:t>
            </a:r>
          </a:p>
          <a:p>
            <a:pPr algn="just">
              <a:lnSpc>
                <a:spcPts val="2269"/>
              </a:lnSpc>
            </a:pPr>
            <a:r>
              <a:rPr lang="en-US" sz="1644" spc="161">
                <a:solidFill>
                  <a:srgbClr val="231F20"/>
                </a:solidFill>
                <a:latin typeface="Open Sauce"/>
              </a:rPr>
              <a:t>Contoh : melamar posisi staf administrasi, tetapi tidak bisa Ms. Office.</a:t>
            </a:r>
          </a:p>
          <a:p>
            <a:pPr algn="just" marL="355027" indent="-177514" lvl="1">
              <a:lnSpc>
                <a:spcPts val="2269"/>
              </a:lnSpc>
              <a:buFont typeface="Arial"/>
              <a:buChar char="•"/>
            </a:pPr>
            <a:r>
              <a:rPr lang="en-US" sz="1644" spc="161">
                <a:solidFill>
                  <a:srgbClr val="231F20"/>
                </a:solidFill>
                <a:latin typeface="Open Sauce"/>
              </a:rPr>
              <a:t>Berkas lamaran tercecer tidak menggunakan paper clip </a:t>
            </a:r>
          </a:p>
          <a:p>
            <a:pPr algn="just" marL="355027" indent="-177514" lvl="1">
              <a:lnSpc>
                <a:spcPts val="2269"/>
              </a:lnSpc>
              <a:buFont typeface="Arial"/>
              <a:buChar char="•"/>
            </a:pPr>
            <a:r>
              <a:rPr lang="en-US" sz="1644" spc="161">
                <a:solidFill>
                  <a:srgbClr val="231F20"/>
                </a:solidFill>
                <a:latin typeface="Open Sauce"/>
              </a:rPr>
              <a:t>Meminjam alat tulis </a:t>
            </a:r>
          </a:p>
          <a:p>
            <a:pPr algn="just" marL="355027" indent="-177514" lvl="1">
              <a:lnSpc>
                <a:spcPts val="2269"/>
              </a:lnSpc>
              <a:buFont typeface="Arial"/>
              <a:buChar char="•"/>
            </a:pPr>
            <a:r>
              <a:rPr lang="en-US" sz="1644" spc="161">
                <a:solidFill>
                  <a:srgbClr val="231F20"/>
                </a:solidFill>
                <a:latin typeface="Open Sauce"/>
              </a:rPr>
              <a:t>Menggunakan sandal, celana jeans &amp; pakaian terbuka </a:t>
            </a:r>
          </a:p>
          <a:p>
            <a:pPr algn="just" marL="355027" indent="-177514" lvl="1">
              <a:lnSpc>
                <a:spcPts val="2269"/>
              </a:lnSpc>
              <a:buFont typeface="Arial"/>
              <a:buChar char="•"/>
            </a:pPr>
            <a:r>
              <a:rPr lang="en-US" sz="1644" spc="161">
                <a:solidFill>
                  <a:srgbClr val="231F20"/>
                </a:solidFill>
                <a:latin typeface="Open Sauce"/>
              </a:rPr>
              <a:t>Diantar oleh orang tua/saudara sampai masuk ruangan di perusahaan tujuan.</a:t>
            </a:r>
          </a:p>
          <a:p>
            <a:pPr algn="just" marL="355027" indent="-177514" lvl="1">
              <a:lnSpc>
                <a:spcPts val="2269"/>
              </a:lnSpc>
              <a:buFont typeface="Arial"/>
              <a:buChar char="•"/>
            </a:pPr>
            <a:r>
              <a:rPr lang="en-US" sz="1644" spc="161">
                <a:solidFill>
                  <a:srgbClr val="231F20"/>
                </a:solidFill>
                <a:latin typeface="Open Sauce"/>
              </a:rPr>
              <a:t>Menggunakan perhiasan yang mencolok.</a:t>
            </a:r>
          </a:p>
        </p:txBody>
      </p:sp>
      <p:sp>
        <p:nvSpPr>
          <p:cNvPr name="TextBox 10" id="10"/>
          <p:cNvSpPr txBox="true"/>
          <p:nvPr/>
        </p:nvSpPr>
        <p:spPr>
          <a:xfrm rot="0">
            <a:off x="11258027" y="5288109"/>
            <a:ext cx="5388787" cy="3419984"/>
          </a:xfrm>
          <a:prstGeom prst="rect">
            <a:avLst/>
          </a:prstGeom>
        </p:spPr>
        <p:txBody>
          <a:bodyPr anchor="t" rtlCol="false" tIns="0" lIns="0" bIns="0" rIns="0">
            <a:spAutoFit/>
          </a:bodyPr>
          <a:lstStyle/>
          <a:p>
            <a:pPr algn="just" marL="355027" indent="-177514" lvl="1">
              <a:lnSpc>
                <a:spcPts val="2269"/>
              </a:lnSpc>
              <a:buFont typeface="Arial"/>
              <a:buChar char="•"/>
            </a:pPr>
            <a:r>
              <a:rPr lang="en-US" sz="1644" spc="161">
                <a:solidFill>
                  <a:srgbClr val="231F20"/>
                </a:solidFill>
                <a:latin typeface="Open Sauce"/>
              </a:rPr>
              <a:t>Terlalu pilih-pilih posisi pekerjaan.</a:t>
            </a:r>
          </a:p>
          <a:p>
            <a:pPr algn="just" marL="355027" indent="-177514" lvl="1">
              <a:lnSpc>
                <a:spcPts val="2269"/>
              </a:lnSpc>
              <a:buFont typeface="Arial"/>
              <a:buChar char="•"/>
            </a:pPr>
            <a:r>
              <a:rPr lang="en-US" sz="1644" spc="161">
                <a:solidFill>
                  <a:srgbClr val="231F20"/>
                </a:solidFill>
                <a:latin typeface="Open Sauce"/>
              </a:rPr>
              <a:t>Meremehkan posisi pekerjaan lain.Terlalu kritis saat wawancara.</a:t>
            </a:r>
          </a:p>
          <a:p>
            <a:pPr algn="just" marL="355027" indent="-177514" lvl="1">
              <a:lnSpc>
                <a:spcPts val="2269"/>
              </a:lnSpc>
              <a:buFont typeface="Arial"/>
              <a:buChar char="•"/>
            </a:pPr>
            <a:r>
              <a:rPr lang="en-US" sz="1644" spc="161">
                <a:solidFill>
                  <a:srgbClr val="231F20"/>
                </a:solidFill>
                <a:latin typeface="Open Sauce"/>
              </a:rPr>
              <a:t>Banyak mencantumkan pengalaman kerja.</a:t>
            </a:r>
          </a:p>
          <a:p>
            <a:pPr algn="just" marL="355027" indent="-177514" lvl="1">
              <a:lnSpc>
                <a:spcPts val="2269"/>
              </a:lnSpc>
              <a:buFont typeface="Arial"/>
              <a:buChar char="•"/>
            </a:pPr>
            <a:r>
              <a:rPr lang="en-US" sz="1644" spc="161">
                <a:solidFill>
                  <a:srgbClr val="231F20"/>
                </a:solidFill>
                <a:latin typeface="Open Sauce"/>
              </a:rPr>
              <a:t>Cantumkan hanya yang sesuai dengan posisi yang sedang anda lamar.</a:t>
            </a:r>
          </a:p>
          <a:p>
            <a:pPr algn="just" marL="355027" indent="-177514" lvl="1">
              <a:lnSpc>
                <a:spcPts val="2269"/>
              </a:lnSpc>
              <a:buFont typeface="Arial"/>
              <a:buChar char="•"/>
            </a:pPr>
            <a:r>
              <a:rPr lang="en-US" sz="1644" spc="161">
                <a:solidFill>
                  <a:srgbClr val="231F20"/>
                </a:solidFill>
                <a:latin typeface="Open Sauce"/>
              </a:rPr>
              <a:t>Keterangan verbal harus sesuai dengan keterangan yang tertulis didaftar riwayat hidup.</a:t>
            </a:r>
          </a:p>
          <a:p>
            <a:pPr algn="just" marL="355027" indent="-177514" lvl="1">
              <a:lnSpc>
                <a:spcPts val="2269"/>
              </a:lnSpc>
              <a:buFont typeface="Arial"/>
              <a:buChar char="•"/>
            </a:pPr>
            <a:r>
              <a:rPr lang="en-US" sz="1644" spc="161">
                <a:solidFill>
                  <a:srgbClr val="231F20"/>
                </a:solidFill>
                <a:latin typeface="Open Sauce"/>
              </a:rPr>
              <a:t>Salah bersikap.</a:t>
            </a:r>
          </a:p>
          <a:p>
            <a:pPr algn="just">
              <a:lnSpc>
                <a:spcPts val="2269"/>
              </a:lnSpc>
            </a:pPr>
            <a:r>
              <a:rPr lang="en-US" sz="1644" spc="161">
                <a:solidFill>
                  <a:srgbClr val="231F20"/>
                </a:solidFill>
                <a:latin typeface="Open Sauce"/>
              </a:rPr>
              <a:t>Contoh : melamar Customer Service tapi bersikap layaknya security.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4592495" y="7573922"/>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887962" y="5985119"/>
            <a:ext cx="2085109" cy="208510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6" id="6"/>
          <p:cNvSpPr/>
          <p:nvPr/>
        </p:nvSpPr>
        <p:spPr>
          <a:xfrm flipH="false" flipV="false" rot="0">
            <a:off x="-1314960" y="1728186"/>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899878" y="-4038000"/>
            <a:ext cx="8637895" cy="863789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0" id="10"/>
          <p:cNvGrpSpPr/>
          <p:nvPr/>
        </p:nvGrpSpPr>
        <p:grpSpPr>
          <a:xfrm rot="0">
            <a:off x="12907315" y="382385"/>
            <a:ext cx="1165193" cy="1910409"/>
            <a:chOff x="0" y="0"/>
            <a:chExt cx="1452240" cy="2381040"/>
          </a:xfrm>
        </p:grpSpPr>
        <p:sp>
          <p:nvSpPr>
            <p:cNvPr name="Freeform 11" id="11"/>
            <p:cNvSpPr/>
            <p:nvPr/>
          </p:nvSpPr>
          <p:spPr>
            <a:xfrm flipH="false" flipV="false" rot="0">
              <a:off x="-19685" y="-19812"/>
              <a:ext cx="1474216" cy="2444877"/>
            </a:xfrm>
            <a:custGeom>
              <a:avLst/>
              <a:gdLst/>
              <a:ahLst/>
              <a:cxnLst/>
              <a:rect r="r" b="b" t="t" l="l"/>
              <a:pathLst>
                <a:path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name="Group 12" id="12"/>
          <p:cNvGrpSpPr/>
          <p:nvPr/>
        </p:nvGrpSpPr>
        <p:grpSpPr>
          <a:xfrm rot="0">
            <a:off x="13746693" y="1028700"/>
            <a:ext cx="325815" cy="605415"/>
            <a:chOff x="0" y="0"/>
            <a:chExt cx="406080" cy="754560"/>
          </a:xfrm>
        </p:grpSpPr>
        <p:sp>
          <p:nvSpPr>
            <p:cNvPr name="Freeform 13" id="13"/>
            <p:cNvSpPr/>
            <p:nvPr/>
          </p:nvSpPr>
          <p:spPr>
            <a:xfrm flipH="false" flipV="false" rot="0">
              <a:off x="-24257" y="-32385"/>
              <a:ext cx="447294" cy="842264"/>
            </a:xfrm>
            <a:custGeom>
              <a:avLst/>
              <a:gdLst/>
              <a:ahLst/>
              <a:cxnLst/>
              <a:rect r="r" b="b" t="t" l="l"/>
              <a:pathLst>
                <a:path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name="Group 14" id="14"/>
          <p:cNvGrpSpPr/>
          <p:nvPr/>
        </p:nvGrpSpPr>
        <p:grpSpPr>
          <a:xfrm rot="0">
            <a:off x="7803104" y="568689"/>
            <a:ext cx="5918974" cy="1537801"/>
            <a:chOff x="0" y="0"/>
            <a:chExt cx="7377120" cy="1916640"/>
          </a:xfrm>
        </p:grpSpPr>
        <p:sp>
          <p:nvSpPr>
            <p:cNvPr name="Freeform 15" id="15"/>
            <p:cNvSpPr/>
            <p:nvPr/>
          </p:nvSpPr>
          <p:spPr>
            <a:xfrm flipH="false" flipV="false" rot="0">
              <a:off x="0" y="0"/>
              <a:ext cx="7434580" cy="1963166"/>
            </a:xfrm>
            <a:custGeom>
              <a:avLst/>
              <a:gdLst/>
              <a:ahLst/>
              <a:cxnLst/>
              <a:rect r="r" b="b" t="t" l="l"/>
              <a:pathLst>
                <a:path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grpSp>
        <p:nvGrpSpPr>
          <p:cNvPr name="Group 16" id="16"/>
          <p:cNvGrpSpPr/>
          <p:nvPr/>
        </p:nvGrpSpPr>
        <p:grpSpPr>
          <a:xfrm rot="0">
            <a:off x="5647612" y="2802457"/>
            <a:ext cx="1164616" cy="1910409"/>
            <a:chOff x="0" y="0"/>
            <a:chExt cx="1451520" cy="2381040"/>
          </a:xfrm>
        </p:grpSpPr>
        <p:sp>
          <p:nvSpPr>
            <p:cNvPr name="Freeform 17" id="17"/>
            <p:cNvSpPr/>
            <p:nvPr/>
          </p:nvSpPr>
          <p:spPr>
            <a:xfrm flipH="false" flipV="false" rot="0">
              <a:off x="0" y="-19812"/>
              <a:ext cx="1474216" cy="2444877"/>
            </a:xfrm>
            <a:custGeom>
              <a:avLst/>
              <a:gdLst/>
              <a:ahLst/>
              <a:cxnLst/>
              <a:rect r="r" b="b" t="t" l="l"/>
              <a:pathLst>
                <a:path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name="Group 18" id="18"/>
          <p:cNvGrpSpPr/>
          <p:nvPr/>
        </p:nvGrpSpPr>
        <p:grpSpPr>
          <a:xfrm rot="0">
            <a:off x="5647612" y="3466430"/>
            <a:ext cx="325815" cy="605415"/>
            <a:chOff x="0" y="0"/>
            <a:chExt cx="406080" cy="754560"/>
          </a:xfrm>
        </p:grpSpPr>
        <p:sp>
          <p:nvSpPr>
            <p:cNvPr name="Freeform 19" id="19"/>
            <p:cNvSpPr/>
            <p:nvPr/>
          </p:nvSpPr>
          <p:spPr>
            <a:xfrm flipH="false" flipV="false" rot="0">
              <a:off x="0" y="-32385"/>
              <a:ext cx="446659" cy="842137"/>
            </a:xfrm>
            <a:custGeom>
              <a:avLst/>
              <a:gdLst/>
              <a:ahLst/>
              <a:cxnLst/>
              <a:rect r="r" b="b" t="t" l="l"/>
              <a:pathLst>
                <a:path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name="Group 20" id="20"/>
          <p:cNvGrpSpPr/>
          <p:nvPr/>
        </p:nvGrpSpPr>
        <p:grpSpPr>
          <a:xfrm rot="0">
            <a:off x="6011121" y="2988761"/>
            <a:ext cx="5916664" cy="1537801"/>
            <a:chOff x="0" y="0"/>
            <a:chExt cx="7374240" cy="1916640"/>
          </a:xfrm>
        </p:grpSpPr>
        <p:sp>
          <p:nvSpPr>
            <p:cNvPr name="Freeform 21" id="21"/>
            <p:cNvSpPr/>
            <p:nvPr/>
          </p:nvSpPr>
          <p:spPr>
            <a:xfrm flipH="false" flipV="false" rot="0">
              <a:off x="0" y="0"/>
              <a:ext cx="7431151" cy="1963166"/>
            </a:xfrm>
            <a:custGeom>
              <a:avLst/>
              <a:gdLst/>
              <a:ahLst/>
              <a:cxnLst/>
              <a:rect r="r" b="b" t="t" l="l"/>
              <a:pathLst>
                <a:path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name="Group 22" id="22"/>
          <p:cNvGrpSpPr/>
          <p:nvPr/>
        </p:nvGrpSpPr>
        <p:grpSpPr>
          <a:xfrm rot="0">
            <a:off x="12907315" y="4691401"/>
            <a:ext cx="1165193" cy="1910409"/>
            <a:chOff x="0" y="0"/>
            <a:chExt cx="1452240" cy="2381040"/>
          </a:xfrm>
        </p:grpSpPr>
        <p:sp>
          <p:nvSpPr>
            <p:cNvPr name="Freeform 23" id="23"/>
            <p:cNvSpPr/>
            <p:nvPr/>
          </p:nvSpPr>
          <p:spPr>
            <a:xfrm flipH="false" flipV="false" rot="0">
              <a:off x="-19685" y="-19812"/>
              <a:ext cx="1474216" cy="2444877"/>
            </a:xfrm>
            <a:custGeom>
              <a:avLst/>
              <a:gdLst/>
              <a:ahLst/>
              <a:cxnLst/>
              <a:rect r="r" b="b" t="t" l="l"/>
              <a:pathLst>
                <a:path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name="Group 24" id="24"/>
          <p:cNvGrpSpPr/>
          <p:nvPr/>
        </p:nvGrpSpPr>
        <p:grpSpPr>
          <a:xfrm rot="0">
            <a:off x="13722078" y="5379704"/>
            <a:ext cx="325815" cy="605415"/>
            <a:chOff x="0" y="0"/>
            <a:chExt cx="406080" cy="754560"/>
          </a:xfrm>
        </p:grpSpPr>
        <p:sp>
          <p:nvSpPr>
            <p:cNvPr name="Freeform 25" id="25"/>
            <p:cNvSpPr/>
            <p:nvPr/>
          </p:nvSpPr>
          <p:spPr>
            <a:xfrm flipH="false" flipV="false" rot="0">
              <a:off x="-24257" y="-32385"/>
              <a:ext cx="447294" cy="842264"/>
            </a:xfrm>
            <a:custGeom>
              <a:avLst/>
              <a:gdLst/>
              <a:ahLst/>
              <a:cxnLst/>
              <a:rect r="r" b="b" t="t" l="l"/>
              <a:pathLst>
                <a:path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name="Group 26" id="26"/>
          <p:cNvGrpSpPr/>
          <p:nvPr/>
        </p:nvGrpSpPr>
        <p:grpSpPr>
          <a:xfrm rot="0">
            <a:off x="7803104" y="4877704"/>
            <a:ext cx="5918974" cy="1537801"/>
            <a:chOff x="0" y="0"/>
            <a:chExt cx="7377120" cy="1916640"/>
          </a:xfrm>
        </p:grpSpPr>
        <p:sp>
          <p:nvSpPr>
            <p:cNvPr name="Freeform 27" id="27"/>
            <p:cNvSpPr/>
            <p:nvPr/>
          </p:nvSpPr>
          <p:spPr>
            <a:xfrm flipH="false" flipV="false" rot="0">
              <a:off x="0" y="0"/>
              <a:ext cx="7434580" cy="1963166"/>
            </a:xfrm>
            <a:custGeom>
              <a:avLst/>
              <a:gdLst/>
              <a:ahLst/>
              <a:cxnLst/>
              <a:rect r="r" b="b" t="t" l="l"/>
              <a:pathLst>
                <a:path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sp>
        <p:nvSpPr>
          <p:cNvPr name="TextBox 28" id="28"/>
          <p:cNvSpPr txBox="true"/>
          <p:nvPr/>
        </p:nvSpPr>
        <p:spPr>
          <a:xfrm rot="0">
            <a:off x="502126" y="24896"/>
            <a:ext cx="5709317" cy="3232895"/>
          </a:xfrm>
          <a:prstGeom prst="rect">
            <a:avLst/>
          </a:prstGeom>
        </p:spPr>
        <p:txBody>
          <a:bodyPr anchor="t" rtlCol="false" tIns="0" lIns="0" bIns="0" rIns="0">
            <a:spAutoFit/>
          </a:bodyPr>
          <a:lstStyle/>
          <a:p>
            <a:pPr algn="l" marL="0" indent="0" lvl="0">
              <a:lnSpc>
                <a:spcPts val="8358"/>
              </a:lnSpc>
              <a:spcBef>
                <a:spcPct val="0"/>
              </a:spcBef>
            </a:pPr>
            <a:r>
              <a:rPr lang="en-US" sz="6057" spc="593">
                <a:solidFill>
                  <a:srgbClr val="FFFFFF"/>
                </a:solidFill>
                <a:latin typeface="Codec Pro ExtraBold"/>
              </a:rPr>
              <a:t>PENTING UNTUK DIKETAHUI</a:t>
            </a:r>
          </a:p>
        </p:txBody>
      </p:sp>
      <p:sp>
        <p:nvSpPr>
          <p:cNvPr name="TextBox 29" id="29"/>
          <p:cNvSpPr txBox="true"/>
          <p:nvPr/>
        </p:nvSpPr>
        <p:spPr>
          <a:xfrm rot="0">
            <a:off x="6717247" y="885825"/>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rPr>
              <a:t>01</a:t>
            </a:r>
          </a:p>
        </p:txBody>
      </p:sp>
      <p:sp>
        <p:nvSpPr>
          <p:cNvPr name="TextBox 30" id="30"/>
          <p:cNvSpPr txBox="true"/>
          <p:nvPr/>
        </p:nvSpPr>
        <p:spPr>
          <a:xfrm rot="0">
            <a:off x="6738017" y="3126630"/>
            <a:ext cx="4504411" cy="1233489"/>
          </a:xfrm>
          <a:prstGeom prst="rect">
            <a:avLst/>
          </a:prstGeom>
        </p:spPr>
        <p:txBody>
          <a:bodyPr anchor="t" rtlCol="false" tIns="0" lIns="0" bIns="0" rIns="0">
            <a:spAutoFit/>
          </a:bodyPr>
          <a:lstStyle/>
          <a:p>
            <a:pPr algn="just" marL="0" indent="0" lvl="0">
              <a:lnSpc>
                <a:spcPts val="2012"/>
              </a:lnSpc>
              <a:spcBef>
                <a:spcPct val="0"/>
              </a:spcBef>
            </a:pPr>
            <a:r>
              <a:rPr lang="en-US" sz="1458" spc="142">
                <a:solidFill>
                  <a:srgbClr val="FFFFFF"/>
                </a:solidFill>
                <a:latin typeface="Open Sauce"/>
              </a:rPr>
              <a:t>Yakinkan interviewer bahwa Anda akan sukses melakukan pekerjaan yang baru nantinya berkat motivasi atau pengalaman anda dimasa lalu. ( melalui personal branding). </a:t>
            </a:r>
          </a:p>
        </p:txBody>
      </p:sp>
      <p:sp>
        <p:nvSpPr>
          <p:cNvPr name="TextBox 31" id="31"/>
          <p:cNvSpPr txBox="true"/>
          <p:nvPr/>
        </p:nvSpPr>
        <p:spPr>
          <a:xfrm rot="0">
            <a:off x="12079705" y="3272608"/>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rPr>
              <a:t>02</a:t>
            </a:r>
          </a:p>
        </p:txBody>
      </p:sp>
      <p:sp>
        <p:nvSpPr>
          <p:cNvPr name="TextBox 32" id="32"/>
          <p:cNvSpPr txBox="true"/>
          <p:nvPr/>
        </p:nvSpPr>
        <p:spPr>
          <a:xfrm rot="0">
            <a:off x="6717247" y="5236829"/>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rPr>
              <a:t>03</a:t>
            </a:r>
          </a:p>
        </p:txBody>
      </p:sp>
      <p:sp>
        <p:nvSpPr>
          <p:cNvPr name="TextBox 33" id="33"/>
          <p:cNvSpPr txBox="true"/>
          <p:nvPr/>
        </p:nvSpPr>
        <p:spPr>
          <a:xfrm rot="0">
            <a:off x="8805247" y="700376"/>
            <a:ext cx="4253989" cy="1233489"/>
          </a:xfrm>
          <a:prstGeom prst="rect">
            <a:avLst/>
          </a:prstGeom>
        </p:spPr>
        <p:txBody>
          <a:bodyPr anchor="t" rtlCol="false" tIns="0" lIns="0" bIns="0" rIns="0">
            <a:spAutoFit/>
          </a:bodyPr>
          <a:lstStyle/>
          <a:p>
            <a:pPr algn="just" marL="0" indent="0" lvl="0">
              <a:lnSpc>
                <a:spcPts val="2012"/>
              </a:lnSpc>
              <a:spcBef>
                <a:spcPct val="0"/>
              </a:spcBef>
            </a:pPr>
            <a:r>
              <a:rPr lang="en-US" sz="1458" spc="142">
                <a:solidFill>
                  <a:srgbClr val="FFFFFF"/>
                </a:solidFill>
                <a:latin typeface="Open Sauce"/>
              </a:rPr>
              <a:t>Menjabat tangan pewawancara dengan semangat akan membuat kesan antusias untuk wawancara dan selalu dahulukan pewawancara untuk memulai pembicaraan </a:t>
            </a:r>
          </a:p>
        </p:txBody>
      </p:sp>
      <p:sp>
        <p:nvSpPr>
          <p:cNvPr name="TextBox 34" id="34"/>
          <p:cNvSpPr txBox="true"/>
          <p:nvPr/>
        </p:nvSpPr>
        <p:spPr>
          <a:xfrm rot="0">
            <a:off x="8665905" y="5051380"/>
            <a:ext cx="4532672" cy="1233489"/>
          </a:xfrm>
          <a:prstGeom prst="rect">
            <a:avLst/>
          </a:prstGeom>
        </p:spPr>
        <p:txBody>
          <a:bodyPr anchor="t" rtlCol="false" tIns="0" lIns="0" bIns="0" rIns="0">
            <a:spAutoFit/>
          </a:bodyPr>
          <a:lstStyle/>
          <a:p>
            <a:pPr algn="just" marL="0" indent="0" lvl="0">
              <a:lnSpc>
                <a:spcPts val="2012"/>
              </a:lnSpc>
              <a:spcBef>
                <a:spcPct val="0"/>
              </a:spcBef>
            </a:pPr>
            <a:r>
              <a:rPr lang="en-US" sz="1458" spc="142">
                <a:solidFill>
                  <a:srgbClr val="FFFFFF"/>
                </a:solidFill>
                <a:latin typeface="Open Sauce"/>
              </a:rPr>
              <a:t>Selalu aktif dalam percakapan dan  TImbulkan kesan yang akrab dengan interviewer dan ajukan pertanyaan yang berhubungan dengan pekerjaan yang Anda lamar.</a:t>
            </a:r>
          </a:p>
        </p:txBody>
      </p:sp>
      <p:grpSp>
        <p:nvGrpSpPr>
          <p:cNvPr name="Group 35" id="35"/>
          <p:cNvGrpSpPr/>
          <p:nvPr/>
        </p:nvGrpSpPr>
        <p:grpSpPr>
          <a:xfrm rot="0">
            <a:off x="6011121" y="7272755"/>
            <a:ext cx="5916664" cy="1537801"/>
            <a:chOff x="0" y="0"/>
            <a:chExt cx="7374240" cy="1916640"/>
          </a:xfrm>
        </p:grpSpPr>
        <p:sp>
          <p:nvSpPr>
            <p:cNvPr name="Freeform 36" id="36"/>
            <p:cNvSpPr/>
            <p:nvPr/>
          </p:nvSpPr>
          <p:spPr>
            <a:xfrm flipH="false" flipV="false" rot="0">
              <a:off x="0" y="0"/>
              <a:ext cx="7431151" cy="1963166"/>
            </a:xfrm>
            <a:custGeom>
              <a:avLst/>
              <a:gdLst/>
              <a:ahLst/>
              <a:cxnLst/>
              <a:rect r="r" b="b" t="t" l="l"/>
              <a:pathLst>
                <a:path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name="Group 37" id="37"/>
          <p:cNvGrpSpPr/>
          <p:nvPr/>
        </p:nvGrpSpPr>
        <p:grpSpPr>
          <a:xfrm rot="0">
            <a:off x="5647612" y="7027674"/>
            <a:ext cx="1164616" cy="1910409"/>
            <a:chOff x="0" y="0"/>
            <a:chExt cx="1451520" cy="2381040"/>
          </a:xfrm>
        </p:grpSpPr>
        <p:sp>
          <p:nvSpPr>
            <p:cNvPr name="Freeform 38" id="38"/>
            <p:cNvSpPr/>
            <p:nvPr/>
          </p:nvSpPr>
          <p:spPr>
            <a:xfrm flipH="false" flipV="false" rot="0">
              <a:off x="0" y="-19812"/>
              <a:ext cx="1474216" cy="2444877"/>
            </a:xfrm>
            <a:custGeom>
              <a:avLst/>
              <a:gdLst/>
              <a:ahLst/>
              <a:cxnLst/>
              <a:rect r="r" b="b" t="t" l="l"/>
              <a:pathLst>
                <a:path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name="Group 39" id="39"/>
          <p:cNvGrpSpPr/>
          <p:nvPr/>
        </p:nvGrpSpPr>
        <p:grpSpPr>
          <a:xfrm rot="0">
            <a:off x="5647612" y="7680171"/>
            <a:ext cx="325815" cy="605415"/>
            <a:chOff x="0" y="0"/>
            <a:chExt cx="406080" cy="754560"/>
          </a:xfrm>
        </p:grpSpPr>
        <p:sp>
          <p:nvSpPr>
            <p:cNvPr name="Freeform 40" id="40"/>
            <p:cNvSpPr/>
            <p:nvPr/>
          </p:nvSpPr>
          <p:spPr>
            <a:xfrm flipH="false" flipV="false" rot="0">
              <a:off x="0" y="-32385"/>
              <a:ext cx="446659" cy="842137"/>
            </a:xfrm>
            <a:custGeom>
              <a:avLst/>
              <a:gdLst/>
              <a:ahLst/>
              <a:cxnLst/>
              <a:rect r="r" b="b" t="t" l="l"/>
              <a:pathLst>
                <a:path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sp>
        <p:nvSpPr>
          <p:cNvPr name="TextBox 41" id="41"/>
          <p:cNvSpPr txBox="true"/>
          <p:nvPr/>
        </p:nvSpPr>
        <p:spPr>
          <a:xfrm rot="0">
            <a:off x="6538911" y="7444205"/>
            <a:ext cx="4532672" cy="1233489"/>
          </a:xfrm>
          <a:prstGeom prst="rect">
            <a:avLst/>
          </a:prstGeom>
        </p:spPr>
        <p:txBody>
          <a:bodyPr anchor="t" rtlCol="false" tIns="0" lIns="0" bIns="0" rIns="0">
            <a:spAutoFit/>
          </a:bodyPr>
          <a:lstStyle/>
          <a:p>
            <a:pPr algn="just">
              <a:lnSpc>
                <a:spcPts val="2012"/>
              </a:lnSpc>
            </a:pPr>
            <a:r>
              <a:rPr lang="en-US" sz="1458" spc="142">
                <a:solidFill>
                  <a:srgbClr val="FFFFFF"/>
                </a:solidFill>
                <a:latin typeface="Open Sauce"/>
              </a:rPr>
              <a:t>Jangan menutup diri jika ditawarkan posisi pekerjaan yang lain.Jika sudah selesai ucapkan terima kasih dan jangan lupa ditindak lanjuti.</a:t>
            </a:r>
          </a:p>
          <a:p>
            <a:pPr algn="just" marL="0" indent="0" lvl="0">
              <a:lnSpc>
                <a:spcPts val="2012"/>
              </a:lnSpc>
              <a:spcBef>
                <a:spcPct val="0"/>
              </a:spcBef>
            </a:pPr>
          </a:p>
        </p:txBody>
      </p:sp>
      <p:sp>
        <p:nvSpPr>
          <p:cNvPr name="TextBox 42" id="42"/>
          <p:cNvSpPr txBox="true"/>
          <p:nvPr/>
        </p:nvSpPr>
        <p:spPr>
          <a:xfrm rot="0">
            <a:off x="12079705" y="7599172"/>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rPr>
              <a:t>04</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TextBox 2" id="2"/>
          <p:cNvSpPr txBox="true"/>
          <p:nvPr/>
        </p:nvSpPr>
        <p:spPr>
          <a:xfrm rot="0">
            <a:off x="4482553" y="369298"/>
            <a:ext cx="10067552" cy="2077998"/>
          </a:xfrm>
          <a:prstGeom prst="rect">
            <a:avLst/>
          </a:prstGeom>
        </p:spPr>
        <p:txBody>
          <a:bodyPr anchor="t" rtlCol="false" tIns="0" lIns="0" bIns="0" rIns="0">
            <a:spAutoFit/>
          </a:bodyPr>
          <a:lstStyle/>
          <a:p>
            <a:pPr algn="ctr" marL="0" indent="0" lvl="0">
              <a:lnSpc>
                <a:spcPts val="7956"/>
              </a:lnSpc>
              <a:spcBef>
                <a:spcPct val="0"/>
              </a:spcBef>
            </a:pPr>
            <a:r>
              <a:rPr lang="en-US" sz="5765" spc="565">
                <a:solidFill>
                  <a:srgbClr val="231F20"/>
                </a:solidFill>
                <a:latin typeface="Codec Pro ExtraBold"/>
              </a:rPr>
              <a:t>Hal yang akan dinilai saat wawancara : </a:t>
            </a:r>
          </a:p>
        </p:txBody>
      </p:sp>
      <p:sp>
        <p:nvSpPr>
          <p:cNvPr name="TextBox 3" id="3"/>
          <p:cNvSpPr txBox="true"/>
          <p:nvPr/>
        </p:nvSpPr>
        <p:spPr>
          <a:xfrm rot="0">
            <a:off x="1206530" y="2798641"/>
            <a:ext cx="15115594" cy="6072726"/>
          </a:xfrm>
          <a:prstGeom prst="rect">
            <a:avLst/>
          </a:prstGeom>
        </p:spPr>
        <p:txBody>
          <a:bodyPr anchor="t" rtlCol="false" tIns="0" lIns="0" bIns="0" rIns="0">
            <a:spAutoFit/>
          </a:bodyPr>
          <a:lstStyle/>
          <a:p>
            <a:pPr marL="759564" indent="-379782" lvl="1">
              <a:lnSpc>
                <a:spcPts val="4855"/>
              </a:lnSpc>
              <a:buFont typeface="Arial"/>
              <a:buChar char="•"/>
            </a:pPr>
            <a:r>
              <a:rPr lang="en-US" sz="3518" spc="344">
                <a:solidFill>
                  <a:srgbClr val="397D5A"/>
                </a:solidFill>
                <a:latin typeface="Open Sauce Bold"/>
              </a:rPr>
              <a:t>Penampilan</a:t>
            </a:r>
          </a:p>
          <a:p>
            <a:pPr marL="759564" indent="-379782" lvl="1">
              <a:lnSpc>
                <a:spcPts val="4855"/>
              </a:lnSpc>
              <a:buFont typeface="Arial"/>
              <a:buChar char="•"/>
            </a:pPr>
            <a:r>
              <a:rPr lang="en-US" sz="3518" spc="344">
                <a:solidFill>
                  <a:srgbClr val="397D5A"/>
                </a:solidFill>
                <a:latin typeface="Open Sauce Bold"/>
              </a:rPr>
              <a:t>Sikap </a:t>
            </a:r>
          </a:p>
          <a:p>
            <a:pPr marL="759564" indent="-379782" lvl="1">
              <a:lnSpc>
                <a:spcPts val="4855"/>
              </a:lnSpc>
              <a:buFont typeface="Arial"/>
              <a:buChar char="•"/>
            </a:pPr>
            <a:r>
              <a:rPr lang="en-US" sz="3518" spc="344">
                <a:solidFill>
                  <a:srgbClr val="397D5A"/>
                </a:solidFill>
                <a:latin typeface="Open Sauce Bold"/>
              </a:rPr>
              <a:t>Motivasi </a:t>
            </a:r>
          </a:p>
          <a:p>
            <a:pPr marL="759564" indent="-379782" lvl="1">
              <a:lnSpc>
                <a:spcPts val="4855"/>
              </a:lnSpc>
              <a:buFont typeface="Arial"/>
              <a:buChar char="•"/>
            </a:pPr>
            <a:r>
              <a:rPr lang="en-US" sz="3518" spc="344">
                <a:solidFill>
                  <a:srgbClr val="397D5A"/>
                </a:solidFill>
                <a:latin typeface="Open Sauce Bold"/>
              </a:rPr>
              <a:t>Daya tangkap</a:t>
            </a:r>
          </a:p>
          <a:p>
            <a:pPr marL="759564" indent="-379782" lvl="1">
              <a:lnSpc>
                <a:spcPts val="4855"/>
              </a:lnSpc>
              <a:buFont typeface="Arial"/>
              <a:buChar char="•"/>
            </a:pPr>
            <a:r>
              <a:rPr lang="en-US" sz="3518" spc="344">
                <a:solidFill>
                  <a:srgbClr val="397D5A"/>
                </a:solidFill>
                <a:latin typeface="Open Sauce Bold"/>
              </a:rPr>
              <a:t>Kemampuan komunikasi </a:t>
            </a:r>
          </a:p>
          <a:p>
            <a:pPr marL="759564" indent="-379782" lvl="1">
              <a:lnSpc>
                <a:spcPts val="4855"/>
              </a:lnSpc>
              <a:buFont typeface="Arial"/>
              <a:buChar char="•"/>
            </a:pPr>
            <a:r>
              <a:rPr lang="en-US" sz="3518" spc="344">
                <a:solidFill>
                  <a:srgbClr val="397D5A"/>
                </a:solidFill>
                <a:latin typeface="Open Sauce Bold"/>
              </a:rPr>
              <a:t>Wawasan kerja</a:t>
            </a:r>
          </a:p>
          <a:p>
            <a:pPr marL="759564" indent="-379782" lvl="1">
              <a:lnSpc>
                <a:spcPts val="4855"/>
              </a:lnSpc>
              <a:buFont typeface="Arial"/>
              <a:buChar char="•"/>
            </a:pPr>
            <a:r>
              <a:rPr lang="en-US" sz="3518" spc="344">
                <a:solidFill>
                  <a:srgbClr val="397D5A"/>
                </a:solidFill>
                <a:latin typeface="Open Sauce Bold"/>
              </a:rPr>
              <a:t>Kerjasama tim</a:t>
            </a:r>
          </a:p>
          <a:p>
            <a:pPr marL="759564" indent="-379782" lvl="1">
              <a:lnSpc>
                <a:spcPts val="4855"/>
              </a:lnSpc>
              <a:buFont typeface="Arial"/>
              <a:buChar char="•"/>
            </a:pPr>
            <a:r>
              <a:rPr lang="en-US" sz="3518" spc="344">
                <a:solidFill>
                  <a:srgbClr val="397D5A"/>
                </a:solidFill>
                <a:latin typeface="Open Sauce Bold"/>
              </a:rPr>
              <a:t>Pengetahuan teknis</a:t>
            </a:r>
          </a:p>
          <a:p>
            <a:pPr marL="759564" indent="-379782" lvl="1">
              <a:lnSpc>
                <a:spcPts val="4855"/>
              </a:lnSpc>
              <a:buFont typeface="Arial"/>
              <a:buChar char="•"/>
            </a:pPr>
            <a:r>
              <a:rPr lang="en-US" sz="3518" spc="344">
                <a:solidFill>
                  <a:srgbClr val="397D5A"/>
                </a:solidFill>
                <a:latin typeface="Open Sauce Bold"/>
              </a:rPr>
              <a:t>Keterampilan teknis</a:t>
            </a:r>
          </a:p>
          <a:p>
            <a:pPr marL="759564" indent="-379782" lvl="1">
              <a:lnSpc>
                <a:spcPts val="4855"/>
              </a:lnSpc>
              <a:buFont typeface="Arial"/>
              <a:buChar char="•"/>
            </a:pPr>
            <a:r>
              <a:rPr lang="en-US" sz="3518" spc="344">
                <a:solidFill>
                  <a:srgbClr val="397D5A"/>
                </a:solidFill>
                <a:latin typeface="Open Sauce Bold"/>
              </a:rPr>
              <a:t>Kemampuan memimpin</a:t>
            </a:r>
          </a:p>
        </p:txBody>
      </p:sp>
      <p:sp>
        <p:nvSpPr>
          <p:cNvPr name="Freeform 4" id="4"/>
          <p:cNvSpPr/>
          <p:nvPr/>
        </p:nvSpPr>
        <p:spPr>
          <a:xfrm flipH="false" flipV="false" rot="0">
            <a:off x="16322124" y="7754894"/>
            <a:ext cx="4118443" cy="3654183"/>
          </a:xfrm>
          <a:custGeom>
            <a:avLst/>
            <a:gdLst/>
            <a:ahLst/>
            <a:cxnLst/>
            <a:rect r="r" b="b" t="t" l="l"/>
            <a:pathLst>
              <a:path h="3654183" w="411844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0">
            <a:off x="-2059222" y="-798391"/>
            <a:ext cx="4118443" cy="3654183"/>
          </a:xfrm>
          <a:custGeom>
            <a:avLst/>
            <a:gdLst/>
            <a:ahLst/>
            <a:cxnLst/>
            <a:rect r="r" b="b" t="t" l="l"/>
            <a:pathLst>
              <a:path h="3654183" w="411844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6384715" y="9009597"/>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882076" y="-20574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3186184" y="4224409"/>
            <a:ext cx="11742419" cy="6062591"/>
          </a:xfrm>
          <a:custGeom>
            <a:avLst/>
            <a:gdLst/>
            <a:ahLst/>
            <a:cxnLst/>
            <a:rect r="r" b="b" t="t" l="l"/>
            <a:pathLst>
              <a:path h="6062591" w="11742419">
                <a:moveTo>
                  <a:pt x="0" y="0"/>
                </a:moveTo>
                <a:lnTo>
                  <a:pt x="11742419" y="0"/>
                </a:lnTo>
                <a:lnTo>
                  <a:pt x="11742419" y="6062591"/>
                </a:lnTo>
                <a:lnTo>
                  <a:pt x="0" y="6062591"/>
                </a:lnTo>
                <a:lnTo>
                  <a:pt x="0" y="0"/>
                </a:lnTo>
                <a:close/>
              </a:path>
            </a:pathLst>
          </a:custGeom>
          <a:blipFill>
            <a:blip r:embed="rId6"/>
            <a:stretch>
              <a:fillRect l="-4808" t="-1428" r="-1069" b="-1428"/>
            </a:stretch>
          </a:blipFill>
        </p:spPr>
      </p:sp>
      <p:sp>
        <p:nvSpPr>
          <p:cNvPr name="TextBox 5" id="5"/>
          <p:cNvSpPr txBox="true"/>
          <p:nvPr/>
        </p:nvSpPr>
        <p:spPr>
          <a:xfrm rot="0">
            <a:off x="6020638" y="1593144"/>
            <a:ext cx="6246725" cy="957087"/>
          </a:xfrm>
          <a:prstGeom prst="rect">
            <a:avLst/>
          </a:prstGeom>
        </p:spPr>
        <p:txBody>
          <a:bodyPr anchor="t" rtlCol="false" tIns="0" lIns="0" bIns="0" rIns="0">
            <a:spAutoFit/>
          </a:bodyPr>
          <a:lstStyle/>
          <a:p>
            <a:pPr>
              <a:lnSpc>
                <a:spcPts val="6405"/>
              </a:lnSpc>
            </a:pPr>
            <a:r>
              <a:rPr lang="en-US" sz="6470" spc="226">
                <a:solidFill>
                  <a:srgbClr val="040506"/>
                </a:solidFill>
                <a:latin typeface="Codec Pro ExtraBold"/>
              </a:rPr>
              <a:t>JANGAN LUPA!</a:t>
            </a:r>
          </a:p>
        </p:txBody>
      </p:sp>
      <p:sp>
        <p:nvSpPr>
          <p:cNvPr name="TextBox 6" id="6"/>
          <p:cNvSpPr txBox="true"/>
          <p:nvPr/>
        </p:nvSpPr>
        <p:spPr>
          <a:xfrm rot="0">
            <a:off x="5070919" y="2776711"/>
            <a:ext cx="8984472" cy="1243712"/>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rPr>
              <a:t>Awali semua dengan doa dan niatkan hanya untuk ibadah kepada Allah Yang Maha Esa semata. Apapun hasilnya diterima atau tidak diterima, itu hasil yang terbaik untuk anda saat itu. Berjiwa besarlah. Terus belajar dan tingkatkan kualitas diri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DAFyjQ51C40</dc:identifier>
  <dcterms:modified xsi:type="dcterms:W3CDTF">2011-08-01T06:04:30Z</dcterms:modified>
  <cp:revision>1</cp:revision>
  <dc:title>Green minimalist professional Business Proposal Presentation</dc:title>
</cp:coreProperties>
</file>